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95" r:id="rId3"/>
    <p:sldId id="297" r:id="rId4"/>
    <p:sldId id="298" r:id="rId5"/>
    <p:sldId id="275" r:id="rId6"/>
    <p:sldId id="273" r:id="rId7"/>
    <p:sldId id="299" r:id="rId8"/>
    <p:sldId id="301" r:id="rId9"/>
    <p:sldId id="294" r:id="rId10"/>
    <p:sldId id="293" r:id="rId11"/>
    <p:sldId id="302" r:id="rId12"/>
    <p:sldId id="292" r:id="rId13"/>
    <p:sldId id="290" r:id="rId14"/>
    <p:sldId id="264" r:id="rId15"/>
  </p:sldIdLst>
  <p:sldSz cx="9144000" cy="6858000" type="screen4x3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3C300"/>
    <a:srgbClr val="323200"/>
    <a:srgbClr val="5A5A00"/>
    <a:srgbClr val="767100"/>
    <a:srgbClr val="666600"/>
    <a:srgbClr val="CC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38" autoAdjust="0"/>
    <p:restoredTop sz="94706" autoAdjust="0"/>
  </p:normalViewPr>
  <p:slideViewPr>
    <p:cSldViewPr>
      <p:cViewPr>
        <p:scale>
          <a:sx n="80" d="100"/>
          <a:sy n="80" d="100"/>
        </p:scale>
        <p:origin x="-216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442" y="-108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r>
              <a:rPr lang="de-DE"/>
              <a:t>E-Voting.CC </a:t>
            </a:r>
          </a:p>
          <a:p>
            <a:pPr>
              <a:defRPr/>
            </a:pPr>
            <a:r>
              <a:rPr lang="de-DE"/>
              <a:t>Competence Center Center on Electronic Participation and Electronic Voting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1B406F44-FF59-40EC-9067-462582C4EC43}" type="datetime6">
              <a:rPr lang="de-DE"/>
              <a:pPr>
                <a:defRPr/>
              </a:pPr>
              <a:t>Oktober 08</a:t>
            </a:fld>
            <a:endParaRPr lang="de-DE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r>
              <a:rPr lang="de-DE"/>
              <a:t>Building knowledge on the future of voting</a:t>
            </a:r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56A2DF37-4FAD-443B-9AFB-CA21E9AA3CEB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r>
              <a:rPr lang="de-DE"/>
              <a:t>E-Voting.CC </a:t>
            </a:r>
            <a:br>
              <a:rPr lang="de-DE"/>
            </a:br>
            <a:r>
              <a:rPr lang="de-DE" err="1"/>
              <a:t>Competence</a:t>
            </a:r>
            <a:r>
              <a:rPr lang="de-DE"/>
              <a:t> Center Center on Electronic Participation and Electronic Voting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A40A8433-CA62-4162-966B-976D6FA21F1F}" type="datetime6">
              <a:rPr lang="de-DE"/>
              <a:pPr>
                <a:defRPr/>
              </a:pPr>
              <a:t>Oktober 08</a:t>
            </a:fld>
            <a:endParaRPr lang="de-DE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r>
              <a:rPr lang="de-DE"/>
              <a:t>Building knowledge on the future of voting</a:t>
            </a:r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A94BE849-D6CB-45B4-9AB3-C467D7CF4B27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E79E227-7059-4E07-9F20-2F85520E3DC7}" type="slidenum">
              <a:rPr lang="de-AT" smtClean="0">
                <a:cs typeface="Arial" charset="0"/>
              </a:rPr>
              <a:pPr/>
              <a:t>7</a:t>
            </a:fld>
            <a:endParaRPr lang="de-AT" smtClean="0">
              <a:cs typeface="Arial" charset="0"/>
            </a:endParaRPr>
          </a:p>
        </p:txBody>
      </p:sp>
      <p:sp>
        <p:nvSpPr>
          <p:cNvPr id="22530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Folienbildplatzhalt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5602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 smtClean="0"/>
          </a:p>
        </p:txBody>
      </p:sp>
      <p:sp>
        <p:nvSpPr>
          <p:cNvPr id="25603" name="Kopfzeilenplatzhalt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de-DE" smtClean="0">
                <a:cs typeface="Arial" charset="0"/>
              </a:rPr>
              <a:t>E-Voting.CC </a:t>
            </a:r>
            <a:br>
              <a:rPr lang="de-DE" smtClean="0">
                <a:cs typeface="Arial" charset="0"/>
              </a:rPr>
            </a:br>
            <a:r>
              <a:rPr lang="de-DE" smtClean="0">
                <a:cs typeface="Arial" charset="0"/>
              </a:rPr>
              <a:t>Competence Center Center on Electronic Participation and Electronic Voting</a:t>
            </a:r>
          </a:p>
        </p:txBody>
      </p:sp>
      <p:sp>
        <p:nvSpPr>
          <p:cNvPr id="25604" name="Datumsplatzhalt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E234097B-C9F1-43CE-8291-834993BC15D6}" type="datetime6">
              <a:rPr lang="de-DE" smtClean="0">
                <a:cs typeface="Arial" charset="0"/>
              </a:rPr>
              <a:pPr/>
              <a:t>Oktober 08</a:t>
            </a:fld>
            <a:endParaRPr lang="de-DE" smtClean="0">
              <a:cs typeface="Arial" charset="0"/>
            </a:endParaRPr>
          </a:p>
        </p:txBody>
      </p:sp>
      <p:sp>
        <p:nvSpPr>
          <p:cNvPr id="25605" name="Fußzeilenplatzhalt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de-DE" smtClean="0">
                <a:cs typeface="Arial" charset="0"/>
              </a:rPr>
              <a:t>Building knowledge on the future of voting</a:t>
            </a:r>
          </a:p>
        </p:txBody>
      </p:sp>
      <p:sp>
        <p:nvSpPr>
          <p:cNvPr id="25606" name="Foliennummernplatzhalt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13E9422-3F0A-4803-8BEB-27AFB48AF118}" type="slidenum">
              <a:rPr lang="de-DE" smtClean="0">
                <a:cs typeface="Arial" charset="0"/>
              </a:rPr>
              <a:pPr/>
              <a:t>9</a:t>
            </a:fld>
            <a:endParaRPr lang="de-DE" smtClean="0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057400"/>
            <a:ext cx="7772400" cy="1371600"/>
          </a:xfrm>
        </p:spPr>
        <p:txBody>
          <a:bodyPr/>
          <a:lstStyle>
            <a:lvl1pPr>
              <a:lnSpc>
                <a:spcPts val="4200"/>
              </a:lnSpc>
              <a:defRPr sz="3600"/>
            </a:lvl1pPr>
          </a:lstStyle>
          <a:p>
            <a:r>
              <a:rPr lang="de-DE" altLang="de-DE" smtClean="0"/>
              <a:t>Titelmasterformat durch Klicken bearbeiten</a:t>
            </a:r>
            <a:endParaRPr lang="de-DE" altLang="de-DE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81400"/>
            <a:ext cx="7772400" cy="914400"/>
          </a:xfrm>
        </p:spPr>
        <p:txBody>
          <a:bodyPr/>
          <a:lstStyle>
            <a:lvl1pPr>
              <a:defRPr>
                <a:solidFill>
                  <a:srgbClr val="C3C300"/>
                </a:solidFill>
              </a:defRPr>
            </a:lvl1pPr>
          </a:lstStyle>
          <a:p>
            <a:r>
              <a:rPr lang="de-DE" altLang="de-DE" smtClean="0"/>
              <a:t>Formatvorlage des Untertitelmasters durch Klicken bearbeiten</a:t>
            </a:r>
            <a:endParaRPr lang="de-DE" alt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F38F69-E43F-4C8F-9B1C-8A7FC453DE3D}" type="datetime6">
              <a:rPr lang="en-US"/>
              <a:pPr>
                <a:defRPr/>
              </a:pPr>
              <a:t>October 08</a:t>
            </a:fld>
            <a:endParaRPr lang="en-US" alt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Competence Center Center for Electronic Voting and Participation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2EC2F4-D8FD-497D-94BD-F1EFDA8BA43C}" type="slidenum">
              <a:rPr lang="en-US" altLang="en-US"/>
              <a:pPr>
                <a:defRPr/>
              </a:pPr>
              <a:t>‹#›</a:t>
            </a:fld>
            <a:endParaRPr lang="en-US" altLang="en-US" sz="1400">
              <a:latin typeface="Time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15100" y="76200"/>
            <a:ext cx="1943100" cy="60198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5800" y="76200"/>
            <a:ext cx="5676900" cy="6019800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7FDB6E-9B73-47BD-BAFB-C932BA0DC4B4}" type="datetime6">
              <a:rPr lang="en-US"/>
              <a:pPr>
                <a:defRPr/>
              </a:pPr>
              <a:t>October 08</a:t>
            </a:fld>
            <a:endParaRPr lang="en-US" alt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Competence Center Center for Electronic Voting and Participation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D8C947-2728-4676-9F20-FD387A781F2C}" type="slidenum">
              <a:rPr lang="en-US" altLang="en-US"/>
              <a:pPr>
                <a:defRPr/>
              </a:pPr>
              <a:t>‹#›</a:t>
            </a:fld>
            <a:endParaRPr lang="en-US" altLang="en-US" sz="1400">
              <a:latin typeface="Time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AT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E86B41-9B11-4711-A0EA-A25EED728C30}" type="datetime6">
              <a:rPr lang="en-US"/>
              <a:pPr>
                <a:defRPr/>
              </a:pPr>
              <a:t>October 08</a:t>
            </a:fld>
            <a:endParaRPr lang="en-GB" alt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Competence Center Center for Electronic Voting and Participation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0270CB-BC2A-43C5-8214-919957CB6414}" type="slidenum">
              <a:rPr lang="en-US" altLang="en-US"/>
              <a:pPr>
                <a:defRPr/>
              </a:pPr>
              <a:t>‹#›</a:t>
            </a:fld>
            <a:endParaRPr lang="en-US" altLang="en-US" sz="1400">
              <a:latin typeface="Time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2C0DF4-AB91-4526-A353-B57D5719D0CD}" type="datetime6">
              <a:rPr lang="en-US"/>
              <a:pPr>
                <a:defRPr/>
              </a:pPr>
              <a:t>October 08</a:t>
            </a:fld>
            <a:endParaRPr lang="en-US" alt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Competence Center Center for Electronic Voting and Participation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762C64-2187-4444-9563-94FCAC1537F3}" type="slidenum">
              <a:rPr lang="en-US" altLang="en-US"/>
              <a:pPr>
                <a:defRPr/>
              </a:pPr>
              <a:t>‹#›</a:t>
            </a:fld>
            <a:endParaRPr lang="en-US" altLang="en-US" sz="1400">
              <a:latin typeface="Time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A38779-82A3-46F7-936D-216AB8FD63C7}" type="datetime6">
              <a:rPr lang="en-US"/>
              <a:pPr>
                <a:defRPr/>
              </a:pPr>
              <a:t>October 08</a:t>
            </a:fld>
            <a:endParaRPr lang="en-US" alt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Competence Center Center for Electronic Voting and Participation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928E59-4A03-494A-AA0A-67FF6335DAB3}" type="slidenum">
              <a:rPr lang="en-US" altLang="en-US"/>
              <a:pPr>
                <a:defRPr/>
              </a:pPr>
              <a:t>‹#›</a:t>
            </a:fld>
            <a:endParaRPr lang="en-US" altLang="en-US" sz="1400">
              <a:latin typeface="Time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F23DDD-308C-4042-B024-B0A983309740}" type="datetime6">
              <a:rPr lang="en-US"/>
              <a:pPr>
                <a:defRPr/>
              </a:pPr>
              <a:t>October 08</a:t>
            </a:fld>
            <a:endParaRPr lang="en-US" altLang="en-US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Competence Center Center for Electronic Voting and Participation</a:t>
            </a: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720D17-74C6-432B-AF96-6DF2D27CBE58}" type="slidenum">
              <a:rPr lang="en-US" altLang="en-US"/>
              <a:pPr>
                <a:defRPr/>
              </a:pPr>
              <a:t>‹#›</a:t>
            </a:fld>
            <a:endParaRPr lang="en-US" altLang="en-US" sz="1400">
              <a:latin typeface="Time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F7315D-662C-49CA-9C12-92E3D4CE157A}" type="datetime6">
              <a:rPr lang="en-US"/>
              <a:pPr>
                <a:defRPr/>
              </a:pPr>
              <a:t>October 08</a:t>
            </a:fld>
            <a:endParaRPr lang="en-US" alt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Competence Center Center for Electronic Voting and Participation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DFFA6A-F3BC-434F-A9D6-F39E66F0B803}" type="slidenum">
              <a:rPr lang="en-US" altLang="en-US"/>
              <a:pPr>
                <a:defRPr/>
              </a:pPr>
              <a:t>‹#›</a:t>
            </a:fld>
            <a:endParaRPr lang="en-US" altLang="en-US" sz="1400">
              <a:latin typeface="Time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E30F92-600D-427B-955B-5B87C06FDDA9}" type="datetime6">
              <a:rPr lang="en-US"/>
              <a:pPr>
                <a:defRPr/>
              </a:pPr>
              <a:t>October 08</a:t>
            </a:fld>
            <a:endParaRPr lang="en-US" altLang="en-US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Competence Center Center for Electronic Voting and Participation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4529A7-8FEE-4B36-95A6-8BE159D2FFF1}" type="slidenum">
              <a:rPr lang="en-US" altLang="en-US"/>
              <a:pPr>
                <a:defRPr/>
              </a:pPr>
              <a:t>‹#›</a:t>
            </a:fld>
            <a:endParaRPr lang="en-US" altLang="en-US" sz="1400">
              <a:latin typeface="Time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657BCF-BDA7-489E-8D6F-DBA6BB7EA47E}" type="datetime6">
              <a:rPr lang="en-US"/>
              <a:pPr>
                <a:defRPr/>
              </a:pPr>
              <a:t>October 08</a:t>
            </a:fld>
            <a:endParaRPr lang="en-US" alt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Competence Center Center for Electronic Voting and Participation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038246-8D4B-4DBD-9BA7-FA063BFB1B4C}" type="slidenum">
              <a:rPr lang="en-US" altLang="en-US"/>
              <a:pPr>
                <a:defRPr/>
              </a:pPr>
              <a:t>‹#›</a:t>
            </a:fld>
            <a:endParaRPr lang="en-US" altLang="en-US" sz="1400">
              <a:latin typeface="Time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  <a:endParaRPr lang="de-AT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35C736-376D-4DC7-B14F-FC4D4F548073}" type="datetime6">
              <a:rPr lang="en-US"/>
              <a:pPr>
                <a:defRPr/>
              </a:pPr>
              <a:t>October 08</a:t>
            </a:fld>
            <a:endParaRPr lang="en-US" alt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Competence Center Center for Electronic Voting and Participation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147E8F-6EE6-4576-937F-335F0862F647}" type="slidenum">
              <a:rPr lang="en-US" altLang="en-US"/>
              <a:pPr>
                <a:defRPr/>
              </a:pPr>
              <a:t>‹#›</a:t>
            </a:fld>
            <a:endParaRPr lang="en-US" altLang="en-US" sz="1400">
              <a:latin typeface="Time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149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76200"/>
            <a:ext cx="5867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</a:t>
            </a:r>
            <a:br>
              <a:rPr lang="en-US" altLang="en-US" smtClean="0"/>
            </a:br>
            <a:r>
              <a:rPr lang="en-US" altLang="en-US" smtClean="0"/>
              <a:t>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7671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CFDFF7D-010B-48A3-AD7E-F556F8581F2A}" type="datetime6">
              <a:rPr lang="en-US"/>
              <a:pPr>
                <a:defRPr/>
              </a:pPr>
              <a:t>October 08</a:t>
            </a:fld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071688" y="6400800"/>
            <a:ext cx="5000625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200">
                <a:solidFill>
                  <a:srgbClr val="7671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altLang="en-US"/>
              <a:t>Competence Center Center for Electronic Voting and Participation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7671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408CE5A-8EE2-49C0-9D77-0C9E383DD187}" type="slidenum">
              <a:rPr lang="en-US" altLang="en-US"/>
              <a:pPr>
                <a:defRPr/>
              </a:pPr>
              <a:t>‹#›</a:t>
            </a:fld>
            <a:endParaRPr lang="en-US" altLang="en-US" sz="1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hdr="0"/>
  <p:txStyles>
    <p:titleStyle>
      <a:lvl1pPr algn="l" rtl="0" eaLnBrk="0" fontAlgn="base" hangingPunct="0">
        <a:lnSpc>
          <a:spcPts val="32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32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2pPr>
      <a:lvl3pPr algn="l" rtl="0" eaLnBrk="0" fontAlgn="base" hangingPunct="0">
        <a:lnSpc>
          <a:spcPts val="32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3pPr>
      <a:lvl4pPr algn="l" rtl="0" eaLnBrk="0" fontAlgn="base" hangingPunct="0">
        <a:lnSpc>
          <a:spcPts val="32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4pPr>
      <a:lvl5pPr algn="l" rtl="0" eaLnBrk="0" fontAlgn="base" hangingPunct="0">
        <a:lnSpc>
          <a:spcPts val="32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5pPr>
      <a:lvl6pPr marL="457200" algn="l" rtl="0" eaLnBrk="1" fontAlgn="base" hangingPunct="1">
        <a:lnSpc>
          <a:spcPts val="32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6pPr>
      <a:lvl7pPr marL="914400" algn="l" rtl="0" eaLnBrk="1" fontAlgn="base" hangingPunct="1">
        <a:lnSpc>
          <a:spcPts val="32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7pPr>
      <a:lvl8pPr marL="1371600" algn="l" rtl="0" eaLnBrk="1" fontAlgn="base" hangingPunct="1">
        <a:lnSpc>
          <a:spcPts val="32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8pPr>
      <a:lvl9pPr marL="1828800" algn="l" rtl="0" eaLnBrk="1" fontAlgn="base" hangingPunct="1">
        <a:lnSpc>
          <a:spcPts val="32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lnSpc>
          <a:spcPts val="2800"/>
        </a:lnSpc>
        <a:spcBef>
          <a:spcPts val="60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69913" indent="-184150" algn="l" rtl="0" eaLnBrk="0" fontAlgn="base" hangingPunct="0">
        <a:lnSpc>
          <a:spcPts val="2500"/>
        </a:lnSpc>
        <a:spcBef>
          <a:spcPts val="600"/>
        </a:spcBef>
        <a:spcAft>
          <a:spcPct val="0"/>
        </a:spcAft>
        <a:buClr>
          <a:srgbClr val="666600"/>
        </a:buClr>
        <a:buSzPct val="130000"/>
        <a:buChar char="•"/>
        <a:defRPr sz="2200">
          <a:solidFill>
            <a:srgbClr val="5A5A00"/>
          </a:solidFill>
          <a:latin typeface="+mn-lt"/>
        </a:defRPr>
      </a:lvl2pPr>
      <a:lvl3pPr marL="954088" indent="-39688" algn="l" rtl="0" eaLnBrk="0" fontAlgn="base" hangingPunct="0">
        <a:lnSpc>
          <a:spcPts val="2400"/>
        </a:lnSpc>
        <a:spcBef>
          <a:spcPts val="600"/>
        </a:spcBef>
        <a:spcAft>
          <a:spcPct val="0"/>
        </a:spcAft>
        <a:buClr>
          <a:schemeClr val="bg2"/>
        </a:buClr>
        <a:buSzPct val="130000"/>
        <a:defRPr>
          <a:solidFill>
            <a:schemeClr val="bg2"/>
          </a:solidFill>
          <a:latin typeface="+mn-lt"/>
        </a:defRPr>
      </a:lvl3pPr>
      <a:lvl4pPr marL="1654175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"/>
        </a:defRPr>
      </a:lvl4pPr>
      <a:lvl5pPr marL="2073275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/>
        </a:defRPr>
      </a:lvl5pPr>
      <a:lvl6pPr marL="2530475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/>
        </a:defRPr>
      </a:lvl6pPr>
      <a:lvl7pPr marL="2987675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/>
        </a:defRPr>
      </a:lvl7pPr>
      <a:lvl8pPr marL="3444875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/>
        </a:defRPr>
      </a:lvl8pPr>
      <a:lvl9pPr marL="3902075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studi.gv.at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db.e-voting.cc/DE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de-DE" smtClean="0"/>
              <a:t>E-Voting in Austria</a:t>
            </a:r>
          </a:p>
        </p:txBody>
      </p:sp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685800" y="4953000"/>
            <a:ext cx="8077200" cy="811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ts val="2500"/>
              </a:lnSpc>
              <a:spcBef>
                <a:spcPts val="600"/>
              </a:spcBef>
              <a:tabLst>
                <a:tab pos="7718425" algn="r"/>
              </a:tabLst>
            </a:pPr>
            <a:r>
              <a:rPr lang="de-DE" altLang="de-DE" sz="2200">
                <a:solidFill>
                  <a:srgbClr val="5A5A00"/>
                </a:solidFill>
                <a:latin typeface="Arial" charset="0"/>
              </a:rPr>
              <a:t>Bi-Annual E-Voting Review, Madrid 	Robert Krimmer</a:t>
            </a:r>
          </a:p>
          <a:p>
            <a:pPr eaLnBrk="0" hangingPunct="0">
              <a:lnSpc>
                <a:spcPts val="2500"/>
              </a:lnSpc>
              <a:spcBef>
                <a:spcPts val="600"/>
              </a:spcBef>
              <a:tabLst>
                <a:tab pos="7718425" algn="r"/>
              </a:tabLst>
            </a:pPr>
            <a:r>
              <a:rPr lang="de-DE" altLang="de-DE" sz="2200">
                <a:solidFill>
                  <a:srgbClr val="5A5A00"/>
                </a:solidFill>
                <a:latin typeface="Arial" charset="0"/>
              </a:rPr>
              <a:t>16</a:t>
            </a:r>
            <a:r>
              <a:rPr lang="de-DE" altLang="de-DE" sz="2200" baseline="30000">
                <a:solidFill>
                  <a:srgbClr val="5A5A00"/>
                </a:solidFill>
                <a:latin typeface="Arial" charset="0"/>
              </a:rPr>
              <a:t>th</a:t>
            </a:r>
            <a:r>
              <a:rPr lang="de-DE" altLang="de-DE" sz="2200">
                <a:solidFill>
                  <a:srgbClr val="5A5A00"/>
                </a:solidFill>
                <a:latin typeface="Arial" charset="0"/>
              </a:rPr>
              <a:t> of October, 2008	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marL="0" indent="0" eaLnBrk="1" hangingPunct="1"/>
            <a:r>
              <a:rPr lang="de-DE" smtClean="0"/>
              <a:t>Current Status and Recent Developments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AT" smtClean="0"/>
              <a:t>Student Council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Char char="•"/>
            </a:pPr>
            <a:r>
              <a:rPr lang="de-AT" smtClean="0"/>
              <a:t>National body for representing students</a:t>
            </a:r>
          </a:p>
          <a:p>
            <a:pPr eaLnBrk="1" hangingPunct="1">
              <a:buFontTx/>
              <a:buChar char="•"/>
            </a:pPr>
            <a:r>
              <a:rPr lang="de-AT" smtClean="0"/>
              <a:t>Legal corporation by public law</a:t>
            </a:r>
          </a:p>
          <a:p>
            <a:pPr eaLnBrk="1" hangingPunct="1">
              <a:buFontTx/>
              <a:buChar char="•"/>
            </a:pPr>
            <a:r>
              <a:rPr lang="de-AT" smtClean="0"/>
              <a:t>Installed at all 21 universities</a:t>
            </a:r>
          </a:p>
          <a:p>
            <a:pPr eaLnBrk="1" hangingPunct="1">
              <a:buFontTx/>
              <a:buChar char="•"/>
            </a:pPr>
            <a:r>
              <a:rPr lang="de-AT" smtClean="0"/>
              <a:t>240.000 members</a:t>
            </a:r>
          </a:p>
          <a:p>
            <a:pPr eaLnBrk="1" hangingPunct="1">
              <a:buFontTx/>
              <a:buChar char="•"/>
            </a:pPr>
            <a:r>
              <a:rPr lang="de-AT" smtClean="0"/>
              <a:t>Bi-annual elections</a:t>
            </a:r>
          </a:p>
          <a:p>
            <a:pPr eaLnBrk="1" hangingPunct="1">
              <a:buFontTx/>
              <a:buChar char="•"/>
            </a:pPr>
            <a:r>
              <a:rPr lang="de-AT" smtClean="0"/>
              <a:t>Voter turnout ~ 30 %</a:t>
            </a:r>
          </a:p>
          <a:p>
            <a:pPr eaLnBrk="1" hangingPunct="1">
              <a:buFontTx/>
              <a:buChar char="•"/>
            </a:pPr>
            <a:r>
              <a:rPr lang="de-AT" smtClean="0"/>
              <a:t>Two E-Voting shadow elections in 2003 and 2004</a:t>
            </a:r>
          </a:p>
          <a:p>
            <a:pPr eaLnBrk="1" hangingPunct="1">
              <a:buFontTx/>
              <a:buChar char="•"/>
            </a:pPr>
            <a:r>
              <a:rPr lang="de-AT" smtClean="0"/>
              <a:t>High tension around e-voting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3F6C2BF5-9A28-44EE-98FA-23D3D9B9E6CD}" type="datetime6">
              <a:rPr lang="en-US"/>
              <a:pPr>
                <a:defRPr/>
              </a:pPr>
              <a:t>October 08</a:t>
            </a:fld>
            <a:endParaRPr lang="en-US" alt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Competence Center Center for Electronic Voting and Participation</a:t>
            </a:r>
            <a:endParaRPr lang="en-US" altLang="en-U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E9B0B4-A89A-43DC-B2C2-A593C5A69F81}" type="slidenum">
              <a:rPr lang="en-US" altLang="en-US" smtClean="0"/>
              <a:pPr>
                <a:defRPr/>
              </a:pPr>
              <a:t>10</a:t>
            </a:fld>
            <a:endParaRPr lang="en-US" altLang="en-US" sz="1400">
              <a:latin typeface="Time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Datumsplatzhalt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986160C7-B57C-4D4A-A882-242C869C5ED9}" type="datetime6">
              <a:rPr lang="en-US"/>
              <a:pPr>
                <a:defRPr/>
              </a:pPr>
              <a:t>October 08</a:t>
            </a:fld>
            <a:endParaRPr lang="en-US"/>
          </a:p>
        </p:txBody>
      </p:sp>
      <p:sp>
        <p:nvSpPr>
          <p:cNvPr id="27650" name="Datumsplatzhalter 3"/>
          <p:cNvSpPr txBox="1">
            <a:spLocks noGrp="1"/>
          </p:cNvSpPr>
          <p:nvPr/>
        </p:nvSpPr>
        <p:spPr bwMode="auto">
          <a:xfrm>
            <a:off x="685800" y="64008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fld id="{F997CBFF-3E82-4153-9C20-E3D0D0D1CF6E}" type="datetime6">
              <a:rPr lang="en-GB" sz="1200">
                <a:solidFill>
                  <a:srgbClr val="767100"/>
                </a:solidFill>
                <a:latin typeface="Arial" charset="0"/>
              </a:rPr>
              <a:pPr eaLnBrk="0" hangingPunct="0"/>
              <a:t>October 08</a:t>
            </a:fld>
            <a:endParaRPr lang="en-GB" sz="1200">
              <a:solidFill>
                <a:srgbClr val="767100"/>
              </a:solidFill>
              <a:latin typeface="Arial" charset="0"/>
            </a:endParaRPr>
          </a:p>
        </p:txBody>
      </p:sp>
      <p:sp>
        <p:nvSpPr>
          <p:cNvPr id="27651" name="Foliennummernplatzhalter 5"/>
          <p:cNvSpPr txBox="1">
            <a:spLocks noGrp="1"/>
          </p:cNvSpPr>
          <p:nvPr/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fld id="{7E88E426-A051-4C20-AF84-AEE7C6CF7C0D}" type="slidenum">
              <a:rPr lang="en-GB" sz="1200">
                <a:solidFill>
                  <a:srgbClr val="767100"/>
                </a:solidFill>
                <a:latin typeface="Arial" charset="0"/>
              </a:rPr>
              <a:pPr algn="r" eaLnBrk="0" hangingPunct="0"/>
              <a:t>11</a:t>
            </a:fld>
            <a:endParaRPr lang="en-GB" sz="1400">
              <a:solidFill>
                <a:srgbClr val="767100"/>
              </a:solidFill>
            </a:endParaRPr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0"/>
            <a:ext cx="5867400" cy="1447800"/>
          </a:xfrm>
        </p:spPr>
        <p:txBody>
          <a:bodyPr/>
          <a:lstStyle/>
          <a:p>
            <a:pPr eaLnBrk="1" hangingPunct="1"/>
            <a:r>
              <a:rPr lang="en-GB" smtClean="0"/>
              <a:t>Student Council</a:t>
            </a:r>
          </a:p>
        </p:txBody>
      </p:sp>
      <p:sp>
        <p:nvSpPr>
          <p:cNvPr id="286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828800"/>
            <a:ext cx="8001000" cy="4191000"/>
          </a:xfrm>
        </p:spPr>
        <p:txBody>
          <a:bodyPr/>
          <a:lstStyle/>
          <a:p>
            <a:pPr eaLnBrk="1" hangingPunct="1">
              <a:spcAft>
                <a:spcPts val="1200"/>
              </a:spcAft>
              <a:buFontTx/>
              <a:buChar char="•"/>
            </a:pPr>
            <a:r>
              <a:rPr lang="en-US" smtClean="0">
                <a:cs typeface="Arial" charset="0"/>
              </a:rPr>
              <a:t>Next Election: May 2009</a:t>
            </a:r>
          </a:p>
          <a:p>
            <a:pPr eaLnBrk="1" hangingPunct="1">
              <a:spcAft>
                <a:spcPts val="1200"/>
              </a:spcAft>
              <a:buFontTx/>
              <a:buChar char="•"/>
            </a:pPr>
            <a:r>
              <a:rPr lang="en-US" smtClean="0">
                <a:cs typeface="Arial" charset="0"/>
              </a:rPr>
              <a:t>Paper-Based Voting Tuesday to Thursday</a:t>
            </a:r>
          </a:p>
          <a:p>
            <a:pPr eaLnBrk="1" hangingPunct="1">
              <a:spcAft>
                <a:spcPts val="1200"/>
              </a:spcAft>
              <a:buFontTx/>
              <a:buChar char="•"/>
            </a:pPr>
            <a:r>
              <a:rPr lang="en-US" smtClean="0">
                <a:cs typeface="Arial" charset="0"/>
              </a:rPr>
              <a:t>Additional Channel: </a:t>
            </a:r>
            <a:br>
              <a:rPr lang="en-US" smtClean="0">
                <a:cs typeface="Arial" charset="0"/>
              </a:rPr>
            </a:br>
            <a:r>
              <a:rPr lang="en-US" smtClean="0">
                <a:cs typeface="Arial" charset="0"/>
              </a:rPr>
              <a:t>Internet Voting Monday 8.00 to Friday 18.00 </a:t>
            </a:r>
          </a:p>
          <a:p>
            <a:pPr eaLnBrk="1" hangingPunct="1">
              <a:spcAft>
                <a:spcPts val="1200"/>
              </a:spcAft>
              <a:buFontTx/>
              <a:buChar char="•"/>
            </a:pPr>
            <a:r>
              <a:rPr lang="en-US" smtClean="0">
                <a:cs typeface="Arial" charset="0"/>
              </a:rPr>
              <a:t>Identification using Citizen ID Card</a:t>
            </a:r>
          </a:p>
          <a:p>
            <a:pPr eaLnBrk="1" hangingPunct="1">
              <a:spcAft>
                <a:spcPts val="1200"/>
              </a:spcAft>
              <a:buFontTx/>
              <a:buChar char="•"/>
            </a:pPr>
            <a:r>
              <a:rPr lang="en-US" smtClean="0">
                <a:cs typeface="Arial" charset="0"/>
              </a:rPr>
              <a:t>Need for support action to raise number of students having Citizen ID Card =&gt; </a:t>
            </a:r>
            <a:r>
              <a:rPr lang="en-US" smtClean="0">
                <a:cs typeface="Arial" charset="0"/>
                <a:hlinkClick r:id="rId2"/>
              </a:rPr>
              <a:t>www.studi.gv.at</a:t>
            </a:r>
            <a:r>
              <a:rPr lang="en-US" smtClean="0">
                <a:cs typeface="Arial" charset="0"/>
              </a:rPr>
              <a:t> </a:t>
            </a:r>
          </a:p>
          <a:p>
            <a:pPr eaLnBrk="1" hangingPunct="1">
              <a:spcAft>
                <a:spcPts val="1200"/>
              </a:spcAft>
              <a:buFontTx/>
              <a:buChar char="•"/>
            </a:pPr>
            <a:r>
              <a:rPr lang="en-US" smtClean="0">
                <a:cs typeface="Arial" charset="0"/>
              </a:rPr>
              <a:t>Election Observation main focus</a:t>
            </a:r>
          </a:p>
        </p:txBody>
      </p:sp>
      <p:pic>
        <p:nvPicPr>
          <p:cNvPr id="8" name="Grafik 7" descr="414.jpg"/>
          <p:cNvPicPr>
            <a:picLocks noChangeAspect="1"/>
          </p:cNvPicPr>
          <p:nvPr/>
        </p:nvPicPr>
        <p:blipFill>
          <a:blip r:embed="rId3"/>
          <a:srcRect l="13672" t="15625" r="23047" b="15625"/>
          <a:stretch>
            <a:fillRect/>
          </a:stretch>
        </p:blipFill>
        <p:spPr bwMode="auto">
          <a:xfrm>
            <a:off x="6357938" y="5286375"/>
            <a:ext cx="1643062" cy="1338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B42708-C4A1-498F-9FD4-E2D8F909AA51}" type="slidenum">
              <a:rPr lang="en-US" altLang="en-US" smtClean="0"/>
              <a:pPr>
                <a:defRPr/>
              </a:pPr>
              <a:t>11</a:t>
            </a:fld>
            <a:endParaRPr lang="en-US" altLang="en-US" sz="1400">
              <a:latin typeface="Times"/>
            </a:endParaRPr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11"/>
          </p:nvPr>
        </p:nvSpPr>
        <p:spPr>
          <a:xfrm>
            <a:off x="2071688" y="6375400"/>
            <a:ext cx="5000625" cy="268288"/>
          </a:xfrm>
        </p:spPr>
        <p:txBody>
          <a:bodyPr/>
          <a:lstStyle/>
          <a:p>
            <a:pPr>
              <a:defRPr/>
            </a:pPr>
            <a:r>
              <a:rPr lang="en-US" altLang="en-US"/>
              <a:t>Competence Center Center for Electronic Voting and Participation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6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86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86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86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86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86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AT" smtClean="0"/>
              <a:t>Overview</a:t>
            </a:r>
          </a:p>
        </p:txBody>
      </p:sp>
      <p:sp>
        <p:nvSpPr>
          <p:cNvPr id="28674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de-AT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84E14A58-8E29-49D6-8CA7-FB535047388D}" type="datetime6">
              <a:rPr lang="en-US"/>
              <a:pPr>
                <a:defRPr/>
              </a:pPr>
              <a:t>October 08</a:t>
            </a:fld>
            <a:endParaRPr lang="en-US" alt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Competence Center Center for Electronic Voting and Participation</a:t>
            </a:r>
            <a:endParaRPr lang="en-US" alt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9E8C00-E7CE-4B02-95D1-B5CBA0D10575}" type="slidenum">
              <a:rPr lang="en-US" altLang="en-US" smtClean="0"/>
              <a:pPr>
                <a:defRPr/>
              </a:pPr>
              <a:t>12</a:t>
            </a:fld>
            <a:endParaRPr lang="en-US" altLang="en-US" sz="1400">
              <a:latin typeface="Times"/>
            </a:endParaRPr>
          </a:p>
        </p:txBody>
      </p:sp>
      <p:pic>
        <p:nvPicPr>
          <p:cNvPr id="2867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388" y="1500188"/>
            <a:ext cx="9020175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AT" smtClean="0"/>
              <a:t>Overview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Char char="•"/>
            </a:pPr>
            <a:r>
              <a:rPr lang="de-AT" smtClean="0"/>
              <a:t>Introduction of Postal Voting first step</a:t>
            </a:r>
          </a:p>
          <a:p>
            <a:pPr eaLnBrk="1" hangingPunct="1">
              <a:buFontTx/>
              <a:buChar char="•"/>
            </a:pPr>
            <a:r>
              <a:rPr lang="de-AT" smtClean="0"/>
              <a:t>Student Council Election in May 2009</a:t>
            </a:r>
          </a:p>
          <a:p>
            <a:pPr eaLnBrk="1" hangingPunct="1">
              <a:buFontTx/>
              <a:buChar char="•"/>
            </a:pPr>
            <a:r>
              <a:rPr lang="de-AT" smtClean="0"/>
              <a:t>Using Citizen Card</a:t>
            </a:r>
          </a:p>
          <a:p>
            <a:pPr eaLnBrk="1" hangingPunct="1">
              <a:buFontTx/>
              <a:buChar char="•"/>
            </a:pPr>
            <a:r>
              <a:rPr lang="de-AT" smtClean="0"/>
              <a:t>One week before paper based election</a:t>
            </a:r>
          </a:p>
          <a:p>
            <a:pPr eaLnBrk="1" hangingPunct="1">
              <a:buFontTx/>
              <a:buChar char="•"/>
            </a:pPr>
            <a:r>
              <a:rPr lang="de-AT" smtClean="0"/>
              <a:t>After Student Council Election Review and Assessment</a:t>
            </a:r>
          </a:p>
          <a:p>
            <a:pPr eaLnBrk="1" hangingPunct="1"/>
            <a:endParaRPr lang="de-AT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870B26A5-7B38-4EDA-9AEA-5CDD26E1B3F1}" type="datetime6">
              <a:rPr lang="en-US"/>
              <a:pPr>
                <a:defRPr/>
              </a:pPr>
              <a:t>October 08</a:t>
            </a:fld>
            <a:endParaRPr lang="en-US" alt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Competence Center Center for Electronic Voting and Participation</a:t>
            </a:r>
            <a:endParaRPr lang="en-US" alt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771376-1CF3-4823-AFD1-616073897CAE}" type="slidenum">
              <a:rPr lang="en-US" altLang="en-US" smtClean="0"/>
              <a:pPr>
                <a:defRPr/>
              </a:pPr>
              <a:t>13</a:t>
            </a:fld>
            <a:endParaRPr lang="en-US" altLang="en-US" sz="1400">
              <a:latin typeface="Time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AT" smtClean="0"/>
              <a:t>Contact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defRPr/>
            </a:pPr>
            <a:r>
              <a:rPr lang="de-AT" b="1" dirty="0" smtClean="0"/>
              <a:t>Robert Krimmer</a:t>
            </a:r>
          </a:p>
          <a:p>
            <a:pPr marL="0" indent="0" eaLnBrk="1" hangingPunct="1">
              <a:defRPr/>
            </a:pPr>
            <a:r>
              <a:rPr lang="de-AT" b="1" dirty="0" err="1" smtClean="0"/>
              <a:t>Competence</a:t>
            </a:r>
            <a:r>
              <a:rPr lang="de-AT" b="1" dirty="0" smtClean="0"/>
              <a:t> Center for </a:t>
            </a:r>
            <a:br>
              <a:rPr lang="de-AT" b="1" dirty="0" smtClean="0"/>
            </a:br>
            <a:r>
              <a:rPr lang="de-AT" b="1" dirty="0" smtClean="0"/>
              <a:t>Electronic Voting and Participation</a:t>
            </a:r>
          </a:p>
          <a:p>
            <a:pPr marL="0" indent="0" eaLnBrk="1" hangingPunct="1">
              <a:defRPr/>
            </a:pPr>
            <a:r>
              <a:rPr lang="de-AT" dirty="0" err="1" smtClean="0"/>
              <a:t>Pyrkergasse</a:t>
            </a:r>
            <a:r>
              <a:rPr lang="de-AT" dirty="0" smtClean="0"/>
              <a:t> 33/1/2</a:t>
            </a:r>
          </a:p>
          <a:p>
            <a:pPr marL="0" indent="0" eaLnBrk="1" hangingPunct="1">
              <a:defRPr/>
            </a:pPr>
            <a:r>
              <a:rPr lang="de-AT" dirty="0" smtClean="0"/>
              <a:t>A-1190 Wien</a:t>
            </a:r>
          </a:p>
          <a:p>
            <a:pPr marL="0" indent="0" eaLnBrk="1" hangingPunct="1">
              <a:defRPr/>
            </a:pPr>
            <a:endParaRPr lang="de-AT" dirty="0" smtClean="0">
              <a:solidFill>
                <a:srgbClr val="C3C300"/>
              </a:solidFill>
            </a:endParaRPr>
          </a:p>
          <a:p>
            <a:pPr marL="0" indent="0" eaLnBrk="1" hangingPunct="1">
              <a:defRPr/>
            </a:pPr>
            <a:r>
              <a:rPr lang="de-AT" sz="2000" dirty="0" smtClean="0">
                <a:solidFill>
                  <a:srgbClr val="C3C300"/>
                </a:solidFill>
              </a:rPr>
              <a:t>Tel.: 	</a:t>
            </a:r>
            <a:r>
              <a:rPr lang="de-AT" sz="2000" dirty="0" smtClean="0"/>
              <a:t>+43 1 3193950</a:t>
            </a:r>
          </a:p>
          <a:p>
            <a:pPr marL="0" indent="0" eaLnBrk="1" hangingPunct="1">
              <a:defRPr/>
            </a:pPr>
            <a:r>
              <a:rPr lang="de-AT" sz="2000" dirty="0" smtClean="0">
                <a:solidFill>
                  <a:srgbClr val="C3C300"/>
                </a:solidFill>
              </a:rPr>
              <a:t>Fax: </a:t>
            </a:r>
            <a:r>
              <a:rPr lang="de-AT" sz="2000" dirty="0" smtClean="0"/>
              <a:t>	+43 1 3193955</a:t>
            </a:r>
          </a:p>
          <a:p>
            <a:pPr marL="0" indent="0" eaLnBrk="1" hangingPunct="1">
              <a:defRPr/>
            </a:pPr>
            <a:r>
              <a:rPr lang="de-AT" sz="2000" dirty="0" smtClean="0">
                <a:solidFill>
                  <a:srgbClr val="C3C300"/>
                </a:solidFill>
              </a:rPr>
              <a:t>E-Mail: </a:t>
            </a:r>
            <a:r>
              <a:rPr lang="de-AT" sz="2000" dirty="0" smtClean="0"/>
              <a:t>	</a:t>
            </a:r>
            <a:r>
              <a:rPr lang="de-AT" sz="2000" u="sng" dirty="0" smtClean="0"/>
              <a:t>office@e-voting.cc</a:t>
            </a:r>
          </a:p>
          <a:p>
            <a:pPr marL="0" indent="0" eaLnBrk="1" hangingPunct="1">
              <a:defRPr/>
            </a:pPr>
            <a:r>
              <a:rPr lang="de-AT" sz="2000" dirty="0" smtClean="0">
                <a:solidFill>
                  <a:srgbClr val="C3C300"/>
                </a:solidFill>
              </a:rPr>
              <a:t>Web: 	</a:t>
            </a:r>
            <a:r>
              <a:rPr lang="de-AT" sz="2000" u="sng" dirty="0" smtClean="0"/>
              <a:t>www.e-voting.cc</a:t>
            </a:r>
          </a:p>
          <a:p>
            <a:pPr marL="0" indent="0" eaLnBrk="1" hangingPunct="1">
              <a:defRPr/>
            </a:pPr>
            <a:endParaRPr lang="de-AT" dirty="0" smtClean="0"/>
          </a:p>
          <a:p>
            <a:pPr eaLnBrk="1" hangingPunct="1">
              <a:defRPr/>
            </a:pPr>
            <a:endParaRPr lang="de-AT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B417042-36C5-4685-A302-90AF2C0F2661}" type="datetime6">
              <a:rPr lang="en-US"/>
              <a:pPr>
                <a:defRPr/>
              </a:pPr>
              <a:t>October 08</a:t>
            </a:fld>
            <a:endParaRPr lang="en-US" alt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Competence Center </a:t>
            </a:r>
            <a:r>
              <a:rPr lang="en-US" altLang="en-US" dirty="0"/>
              <a:t>Center for Electronic Voting and Participation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D8D4F4-67CA-4D62-94DD-DA4292C013BB}" type="slidenum">
              <a:rPr lang="en-US" altLang="en-US" smtClean="0"/>
              <a:pPr>
                <a:defRPr/>
              </a:pPr>
              <a:t>14</a:t>
            </a:fld>
            <a:endParaRPr lang="en-US" altLang="en-US" sz="1400">
              <a:latin typeface="Time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de-AT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endParaRPr lang="de-AT" dirty="0" smtClean="0"/>
          </a:p>
          <a:p>
            <a:pPr eaLnBrk="1" hangingPunct="1">
              <a:defRPr/>
            </a:pPr>
            <a:endParaRPr lang="de-AT" dirty="0" smtClean="0"/>
          </a:p>
          <a:p>
            <a:pPr marL="355600" indent="0" algn="ctr" eaLnBrk="1" hangingPunct="1">
              <a:defRPr/>
            </a:pPr>
            <a:r>
              <a:rPr lang="de-AT" dirty="0" smtClean="0"/>
              <a:t>„I am in </a:t>
            </a:r>
            <a:r>
              <a:rPr lang="de-AT" dirty="0" err="1" smtClean="0"/>
              <a:t>favor</a:t>
            </a:r>
            <a:r>
              <a:rPr lang="de-AT" dirty="0" smtClean="0"/>
              <a:t> of </a:t>
            </a:r>
            <a:r>
              <a:rPr lang="de-AT" dirty="0" err="1" smtClean="0"/>
              <a:t>voting</a:t>
            </a:r>
            <a:r>
              <a:rPr lang="de-AT" dirty="0" smtClean="0"/>
              <a:t> via electronic means. </a:t>
            </a:r>
            <a:r>
              <a:rPr lang="de-AT" dirty="0" err="1" smtClean="0"/>
              <a:t>We</a:t>
            </a:r>
            <a:r>
              <a:rPr lang="de-AT" dirty="0" smtClean="0"/>
              <a:t> will </a:t>
            </a:r>
            <a:r>
              <a:rPr lang="de-AT" dirty="0" err="1" smtClean="0"/>
              <a:t>look</a:t>
            </a:r>
            <a:r>
              <a:rPr lang="de-AT" dirty="0" smtClean="0"/>
              <a:t> at the Student Council </a:t>
            </a:r>
            <a:r>
              <a:rPr lang="de-AT" dirty="0" err="1" smtClean="0"/>
              <a:t>Elections</a:t>
            </a:r>
            <a:r>
              <a:rPr lang="de-AT" dirty="0" smtClean="0"/>
              <a:t> </a:t>
            </a:r>
            <a:r>
              <a:rPr lang="de-AT" dirty="0" err="1" smtClean="0"/>
              <a:t>with</a:t>
            </a:r>
            <a:r>
              <a:rPr lang="de-AT" dirty="0" smtClean="0"/>
              <a:t> E-Voting in May 2009 and </a:t>
            </a:r>
            <a:r>
              <a:rPr lang="de-AT" dirty="0" err="1" smtClean="0"/>
              <a:t>then</a:t>
            </a:r>
            <a:r>
              <a:rPr lang="de-AT" dirty="0" smtClean="0"/>
              <a:t> </a:t>
            </a:r>
            <a:r>
              <a:rPr lang="de-AT" dirty="0" err="1" smtClean="0"/>
              <a:t>look</a:t>
            </a:r>
            <a:r>
              <a:rPr lang="de-AT" dirty="0" smtClean="0"/>
              <a:t> how </a:t>
            </a:r>
            <a:r>
              <a:rPr lang="de-AT" dirty="0" err="1" smtClean="0"/>
              <a:t>we</a:t>
            </a:r>
            <a:r>
              <a:rPr lang="de-AT" dirty="0" smtClean="0"/>
              <a:t> </a:t>
            </a:r>
            <a:r>
              <a:rPr lang="de-AT" dirty="0" err="1" smtClean="0"/>
              <a:t>can</a:t>
            </a:r>
            <a:r>
              <a:rPr lang="de-AT" dirty="0" smtClean="0"/>
              <a:t> </a:t>
            </a:r>
            <a:r>
              <a:rPr lang="de-AT" dirty="0" err="1" smtClean="0"/>
              <a:t>implement</a:t>
            </a:r>
            <a:r>
              <a:rPr lang="de-AT" dirty="0" smtClean="0"/>
              <a:t> </a:t>
            </a:r>
            <a:r>
              <a:rPr lang="de-AT" dirty="0" err="1" smtClean="0"/>
              <a:t>that</a:t>
            </a:r>
            <a:r>
              <a:rPr lang="de-AT" dirty="0" smtClean="0"/>
              <a:t> for </a:t>
            </a:r>
            <a:r>
              <a:rPr lang="de-AT" dirty="0" err="1" smtClean="0"/>
              <a:t>out-of-country</a:t>
            </a:r>
            <a:r>
              <a:rPr lang="de-AT" dirty="0" smtClean="0"/>
              <a:t> </a:t>
            </a:r>
            <a:r>
              <a:rPr lang="de-AT" dirty="0" err="1" smtClean="0"/>
              <a:t>voting</a:t>
            </a:r>
            <a:r>
              <a:rPr lang="de-AT" dirty="0" smtClean="0"/>
              <a:t> for </a:t>
            </a:r>
            <a:r>
              <a:rPr lang="de-AT" dirty="0" err="1" smtClean="0"/>
              <a:t>Austrians</a:t>
            </a:r>
            <a:r>
              <a:rPr lang="de-AT" dirty="0" smtClean="0"/>
              <a:t> </a:t>
            </a:r>
            <a:r>
              <a:rPr lang="de-AT" dirty="0" err="1" smtClean="0"/>
              <a:t>abroad</a:t>
            </a:r>
            <a:r>
              <a:rPr lang="de-AT" dirty="0" smtClean="0"/>
              <a:t>!“</a:t>
            </a:r>
          </a:p>
          <a:p>
            <a:pPr eaLnBrk="1" hangingPunct="1">
              <a:defRPr/>
            </a:pPr>
            <a:endParaRPr lang="de-AT" dirty="0" smtClean="0"/>
          </a:p>
          <a:p>
            <a:pPr eaLnBrk="1" hangingPunct="1">
              <a:defRPr/>
            </a:pPr>
            <a:endParaRPr lang="de-AT" dirty="0" smtClean="0"/>
          </a:p>
          <a:p>
            <a:pPr eaLnBrk="1" hangingPunct="1">
              <a:defRPr/>
            </a:pPr>
            <a:r>
              <a:rPr lang="de-AT" sz="1800" dirty="0" smtClean="0"/>
              <a:t>State </a:t>
            </a:r>
            <a:r>
              <a:rPr lang="de-AT" sz="1800" dirty="0" err="1" smtClean="0"/>
              <a:t>Secretary</a:t>
            </a:r>
            <a:r>
              <a:rPr lang="de-AT" sz="1800" dirty="0" smtClean="0"/>
              <a:t> Hannes Winkler, Salzburg 6.9.2008</a:t>
            </a:r>
            <a:endParaRPr lang="de-AT" sz="180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1381BB5E-5A5F-475A-9318-3E905F8CB5D3}" type="datetime6">
              <a:rPr lang="en-US"/>
              <a:pPr>
                <a:defRPr/>
              </a:pPr>
              <a:t>October 08</a:t>
            </a:fld>
            <a:endParaRPr lang="en-US" alt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Competence Center Center for Electronic Voting and Participation</a:t>
            </a:r>
            <a:endParaRPr lang="en-US" alt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3BB89A-AAEA-4AA9-828F-EBA7857E117B}" type="slidenum">
              <a:rPr lang="en-US" altLang="en-US" smtClean="0"/>
              <a:pPr>
                <a:defRPr/>
              </a:pPr>
              <a:t>2</a:t>
            </a:fld>
            <a:endParaRPr lang="en-US" altLang="en-US" sz="1400">
              <a:latin typeface="Time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el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de-AT" smtClean="0"/>
              <a:t>Preparations</a:t>
            </a:r>
            <a:endParaRPr lang="de-DE" smtClean="0"/>
          </a:p>
        </p:txBody>
      </p:sp>
      <p:sp>
        <p:nvSpPr>
          <p:cNvPr id="3" name="Inhaltsplatzhalt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marL="0" indent="0" eaLnBrk="1" hangingPunct="1"/>
            <a:r>
              <a:rPr lang="de-AT" smtClean="0"/>
              <a:t>E-Voting Review Meeting Council of Europe, Nov 2006:</a:t>
            </a:r>
          </a:p>
          <a:p>
            <a:pPr marL="0" indent="0" eaLnBrk="1" hangingPunct="1"/>
            <a:r>
              <a:rPr lang="de-AT" i="1" smtClean="0"/>
              <a:t>Need for structured overview of experiences with electronic voting.</a:t>
            </a:r>
          </a:p>
          <a:p>
            <a:pPr marL="0" indent="0" eaLnBrk="1" hangingPunct="1"/>
            <a:endParaRPr lang="de-AT" smtClean="0"/>
          </a:p>
          <a:p>
            <a:pPr marL="0" indent="0" eaLnBrk="1" hangingPunct="1"/>
            <a:r>
              <a:rPr lang="de-AT" smtClean="0"/>
              <a:t>Start of </a:t>
            </a:r>
            <a:r>
              <a:rPr lang="de-AT" u="sng" smtClean="0"/>
              <a:t>DB.E-Voting.CC</a:t>
            </a:r>
            <a:r>
              <a:rPr lang="de-AT" smtClean="0"/>
              <a:t> project</a:t>
            </a:r>
          </a:p>
          <a:p>
            <a:pPr marL="0" indent="0" eaLnBrk="1" hangingPunct="1"/>
            <a:endParaRPr lang="de-AT" smtClean="0"/>
          </a:p>
          <a:p>
            <a:pPr marL="0" indent="0" eaLnBrk="1" hangingPunct="1"/>
            <a:r>
              <a:rPr lang="de-AT" smtClean="0"/>
              <a:t>=&gt; 	Documentation of 200+ uses of electronic means </a:t>
            </a:r>
            <a:br>
              <a:rPr lang="de-AT" smtClean="0"/>
            </a:br>
            <a:r>
              <a:rPr lang="de-AT" smtClean="0"/>
              <a:t> 	in elections world-wide</a:t>
            </a:r>
            <a:endParaRPr lang="de-DE" smtClean="0"/>
          </a:p>
        </p:txBody>
      </p:sp>
      <p:sp>
        <p:nvSpPr>
          <p:cNvPr id="4" name="Datumsplatzhalter 3"/>
          <p:cNvSpPr txBox="1">
            <a:spLocks noGrp="1"/>
          </p:cNvSpPr>
          <p:nvPr/>
        </p:nvSpPr>
        <p:spPr bwMode="auto">
          <a:xfrm>
            <a:off x="685800" y="6400800"/>
            <a:ext cx="1905000" cy="30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fld id="{B7CCDDCF-A08A-40E7-B705-E2B71B60497F}" type="datetime6">
              <a:rPr lang="en-US" sz="1200">
                <a:solidFill>
                  <a:srgbClr val="767100"/>
                </a:solidFill>
                <a:latin typeface="+mn-lt"/>
                <a:cs typeface="+mn-cs"/>
              </a:rPr>
              <a:pPr eaLnBrk="0" hangingPunct="0">
                <a:defRPr/>
              </a:pPr>
              <a:t>October 08</a:t>
            </a:fld>
            <a:endParaRPr lang="en-US" altLang="en-US" sz="1200">
              <a:solidFill>
                <a:srgbClr val="767100"/>
              </a:solidFill>
              <a:latin typeface="+mn-lt"/>
              <a:cs typeface="+mn-cs"/>
            </a:endParaRPr>
          </a:p>
        </p:txBody>
      </p:sp>
      <p:sp>
        <p:nvSpPr>
          <p:cNvPr id="5" name="Fußzeilenplatzhalter 4"/>
          <p:cNvSpPr txBox="1">
            <a:spLocks noGrp="1"/>
          </p:cNvSpPr>
          <p:nvPr/>
        </p:nvSpPr>
        <p:spPr bwMode="auto">
          <a:xfrm>
            <a:off x="2916238" y="6400800"/>
            <a:ext cx="3384550" cy="2682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r>
              <a:rPr lang="en-US" altLang="en-US" sz="1200">
                <a:solidFill>
                  <a:srgbClr val="767100"/>
                </a:solidFill>
                <a:latin typeface="+mn-lt"/>
                <a:cs typeface="+mn-cs"/>
              </a:rPr>
              <a:t>Building knowledge on the future of voting</a:t>
            </a:r>
          </a:p>
        </p:txBody>
      </p:sp>
      <p:sp>
        <p:nvSpPr>
          <p:cNvPr id="6" name="Foliennummernplatzhalter 5"/>
          <p:cNvSpPr txBox="1">
            <a:spLocks noGrp="1"/>
          </p:cNvSpPr>
          <p:nvPr/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 eaLnBrk="0" hangingPunct="0">
              <a:defRPr/>
            </a:pPr>
            <a:fld id="{DD2FA315-E0AD-4BD8-AFA1-08685FF47AC1}" type="slidenum">
              <a:rPr lang="en-US" altLang="en-US" sz="1200">
                <a:solidFill>
                  <a:srgbClr val="767100"/>
                </a:solidFill>
                <a:latin typeface="+mn-lt"/>
                <a:cs typeface="+mn-cs"/>
              </a:rPr>
              <a:pPr algn="r" eaLnBrk="0" hangingPunct="0">
                <a:defRPr/>
              </a:pPr>
              <a:t>3</a:t>
            </a:fld>
            <a:endParaRPr lang="en-US" altLang="en-US" sz="1400">
              <a:solidFill>
                <a:srgbClr val="767100"/>
              </a:solidFill>
              <a:cs typeface="+mn-cs"/>
            </a:endParaRPr>
          </a:p>
        </p:txBody>
      </p:sp>
      <p:sp>
        <p:nvSpPr>
          <p:cNvPr id="7" name="Datumsplatzhalt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29B15E4F-17EE-4759-B66C-3E4CF62655CC}" type="datetime6">
              <a:rPr lang="en-US"/>
              <a:pPr>
                <a:defRPr/>
              </a:pPr>
              <a:t>October 08</a:t>
            </a:fld>
            <a:endParaRPr lang="en-GB" altLang="en-US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FDE31C-A7A6-41AF-9225-8AB6327DFEBA}" type="slidenum">
              <a:rPr lang="en-US" altLang="en-US" smtClean="0"/>
              <a:pPr>
                <a:defRPr/>
              </a:pPr>
              <a:t>3</a:t>
            </a:fld>
            <a:endParaRPr lang="en-US" altLang="en-US" sz="1400">
              <a:latin typeface="Times"/>
            </a:endParaRPr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Competence Center Center for Electronic Voting and Participation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el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de-AT" smtClean="0"/>
              <a:t>The Database</a:t>
            </a:r>
            <a:endParaRPr lang="de-DE" smtClean="0"/>
          </a:p>
        </p:txBody>
      </p:sp>
      <p:sp>
        <p:nvSpPr>
          <p:cNvPr id="3" name="Inhaltsplatzhalt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marL="365125" indent="-365125" eaLnBrk="1" hangingPunct="1"/>
            <a:r>
              <a:rPr lang="de-AT" b="1" smtClean="0"/>
              <a:t>Access data:</a:t>
            </a:r>
            <a:br>
              <a:rPr lang="de-AT" b="1" smtClean="0"/>
            </a:br>
            <a:r>
              <a:rPr lang="de-AT" smtClean="0"/>
              <a:t>Country Data </a:t>
            </a:r>
            <a:r>
              <a:rPr lang="de-AT" smtClean="0">
                <a:hlinkClick r:id="rId2"/>
              </a:rPr>
              <a:t>http://db.e-voting.cc/DE</a:t>
            </a:r>
            <a:r>
              <a:rPr lang="de-AT" smtClean="0"/>
              <a:t> </a:t>
            </a:r>
            <a:br>
              <a:rPr lang="de-AT" smtClean="0"/>
            </a:br>
            <a:r>
              <a:rPr lang="de-AT" smtClean="0"/>
              <a:t>Top-level-domain </a:t>
            </a:r>
          </a:p>
          <a:p>
            <a:pPr marL="365125" indent="-365125" eaLnBrk="1" hangingPunct="1"/>
            <a:endParaRPr lang="de-AT" smtClean="0"/>
          </a:p>
          <a:p>
            <a:pPr marL="365125" indent="-365125" eaLnBrk="1" hangingPunct="1"/>
            <a:r>
              <a:rPr lang="de-AT" b="1" smtClean="0"/>
              <a:t>Edit data:</a:t>
            </a:r>
            <a:r>
              <a:rPr lang="de-AT" smtClean="0"/>
              <a:t/>
            </a:r>
            <a:br>
              <a:rPr lang="de-AT" smtClean="0"/>
            </a:br>
            <a:r>
              <a:rPr lang="de-AT" smtClean="0"/>
              <a:t>Anyone, anytime – Wiki-style!</a:t>
            </a:r>
          </a:p>
          <a:p>
            <a:pPr marL="365125" indent="-365125" eaLnBrk="1" hangingPunct="1"/>
            <a:endParaRPr lang="de-AT" smtClean="0"/>
          </a:p>
          <a:p>
            <a:pPr marL="365125" indent="-365125" eaLnBrk="1" hangingPunct="1"/>
            <a:r>
              <a:rPr lang="de-AT" b="1" smtClean="0"/>
              <a:t>Enter data:</a:t>
            </a:r>
            <a:br>
              <a:rPr lang="de-AT" b="1" smtClean="0"/>
            </a:br>
            <a:r>
              <a:rPr lang="de-AT" smtClean="0"/>
              <a:t>Use wiki-style editing to add data</a:t>
            </a:r>
          </a:p>
          <a:p>
            <a:pPr marL="365125" indent="-365125" eaLnBrk="1" hangingPunct="1"/>
            <a:endParaRPr lang="de-DE" smtClean="0"/>
          </a:p>
        </p:txBody>
      </p:sp>
      <p:sp>
        <p:nvSpPr>
          <p:cNvPr id="4" name="Datumsplatzhalter 3"/>
          <p:cNvSpPr txBox="1">
            <a:spLocks noGrp="1"/>
          </p:cNvSpPr>
          <p:nvPr/>
        </p:nvSpPr>
        <p:spPr bwMode="auto">
          <a:xfrm>
            <a:off x="685800" y="6400800"/>
            <a:ext cx="1905000" cy="30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fld id="{B7CCDDCF-A08A-40E7-B705-E2B71B60497F}" type="datetime6">
              <a:rPr lang="en-US" sz="1200">
                <a:solidFill>
                  <a:srgbClr val="767100"/>
                </a:solidFill>
                <a:latin typeface="+mn-lt"/>
                <a:cs typeface="+mn-cs"/>
              </a:rPr>
              <a:pPr eaLnBrk="0" hangingPunct="0">
                <a:defRPr/>
              </a:pPr>
              <a:t>October 08</a:t>
            </a:fld>
            <a:endParaRPr lang="en-US" altLang="en-US" sz="1200">
              <a:solidFill>
                <a:srgbClr val="767100"/>
              </a:solidFill>
              <a:latin typeface="+mn-lt"/>
              <a:cs typeface="+mn-cs"/>
            </a:endParaRPr>
          </a:p>
        </p:txBody>
      </p:sp>
      <p:sp>
        <p:nvSpPr>
          <p:cNvPr id="5" name="Fußzeilenplatzhalter 4"/>
          <p:cNvSpPr txBox="1">
            <a:spLocks noGrp="1"/>
          </p:cNvSpPr>
          <p:nvPr/>
        </p:nvSpPr>
        <p:spPr bwMode="auto">
          <a:xfrm>
            <a:off x="2916238" y="6400800"/>
            <a:ext cx="3384550" cy="2682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r>
              <a:rPr lang="en-US" altLang="en-US" sz="1200">
                <a:solidFill>
                  <a:srgbClr val="767100"/>
                </a:solidFill>
                <a:latin typeface="+mn-lt"/>
                <a:cs typeface="+mn-cs"/>
              </a:rPr>
              <a:t>Building knowledge on the future of voting</a:t>
            </a:r>
          </a:p>
        </p:txBody>
      </p:sp>
      <p:sp>
        <p:nvSpPr>
          <p:cNvPr id="6" name="Foliennummernplatzhalter 5"/>
          <p:cNvSpPr txBox="1">
            <a:spLocks noGrp="1"/>
          </p:cNvSpPr>
          <p:nvPr/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 eaLnBrk="0" hangingPunct="0">
              <a:defRPr/>
            </a:pPr>
            <a:fld id="{4099CD4D-C18C-48FF-84B3-B6F3C014A311}" type="slidenum">
              <a:rPr lang="en-US" altLang="en-US" sz="1200">
                <a:solidFill>
                  <a:srgbClr val="767100"/>
                </a:solidFill>
                <a:latin typeface="+mn-lt"/>
                <a:cs typeface="+mn-cs"/>
              </a:rPr>
              <a:pPr algn="r" eaLnBrk="0" hangingPunct="0">
                <a:defRPr/>
              </a:pPr>
              <a:t>4</a:t>
            </a:fld>
            <a:endParaRPr lang="en-US" altLang="en-US" sz="1400">
              <a:solidFill>
                <a:srgbClr val="767100"/>
              </a:solidFill>
              <a:cs typeface="+mn-cs"/>
            </a:endParaRPr>
          </a:p>
        </p:txBody>
      </p:sp>
      <p:sp>
        <p:nvSpPr>
          <p:cNvPr id="7" name="Datumsplatzhalt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A6BBBC0-6581-4D59-A9BD-871E117D806A}" type="datetime6">
              <a:rPr lang="en-US"/>
              <a:pPr>
                <a:defRPr/>
              </a:pPr>
              <a:t>October 08</a:t>
            </a:fld>
            <a:endParaRPr lang="en-US" altLang="en-US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2FA479-3195-461E-8C0C-00CCDABEA88A}" type="slidenum">
              <a:rPr lang="en-US" altLang="en-US" smtClean="0"/>
              <a:pPr>
                <a:defRPr/>
              </a:pPr>
              <a:t>4</a:t>
            </a:fld>
            <a:endParaRPr lang="en-US" altLang="en-US" sz="1400">
              <a:latin typeface="Times"/>
            </a:endParaRPr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Competence Center Center for Electronic Voting and Participation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mtClean="0"/>
              <a:t>Environment</a:t>
            </a:r>
          </a:p>
        </p:txBody>
      </p:sp>
      <p:sp>
        <p:nvSpPr>
          <p:cNvPr id="6" name="Textplatzhalt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Char char="•"/>
            </a:pPr>
            <a:r>
              <a:rPr lang="en-US" b="1" smtClean="0"/>
              <a:t>Analyse and compare the environment for the introduction of E-Voting. </a:t>
            </a:r>
          </a:p>
          <a:p>
            <a:pPr eaLnBrk="1" hangingPunct="1"/>
            <a:endParaRPr lang="en-US" smtClean="0"/>
          </a:p>
          <a:p>
            <a:pPr eaLnBrk="1" hangingPunct="1">
              <a:buFontTx/>
              <a:buChar char="•"/>
            </a:pPr>
            <a:r>
              <a:rPr lang="en-US" smtClean="0"/>
              <a:t>Contextual model was developed and</a:t>
            </a:r>
          </a:p>
          <a:p>
            <a:pPr eaLnBrk="1" hangingPunct="1">
              <a:buFontTx/>
              <a:buChar char="•"/>
            </a:pPr>
            <a:r>
              <a:rPr lang="en-US" smtClean="0"/>
              <a:t>Applied with the value benefit analysis to compare </a:t>
            </a:r>
          </a:p>
          <a:p>
            <a:pPr eaLnBrk="1" hangingPunct="1">
              <a:buFontTx/>
              <a:buChar char="•"/>
            </a:pPr>
            <a:r>
              <a:rPr lang="en-US" smtClean="0"/>
              <a:t>Evaluation of all EU member states and Russia, Switzerland, the United States, and Venezuela.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3FC007B-9073-4008-AD0B-80A7FAD035D9}" type="datetime6">
              <a:rPr lang="en-US" altLang="en-US"/>
              <a:pPr>
                <a:defRPr/>
              </a:pPr>
              <a:t>October 08</a:t>
            </a:fld>
            <a:endParaRPr lang="en-US" altLang="en-US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Competence Center </a:t>
            </a:r>
            <a:r>
              <a:rPr lang="en-US" altLang="en-US" dirty="0"/>
              <a:t>Center for Electronic Voting and Participation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9E9C75-20E6-42DC-936C-2633D57328C1}" type="slidenum">
              <a:rPr lang="en-US" altLang="en-US" smtClean="0"/>
              <a:pPr>
                <a:defRPr/>
              </a:pPr>
              <a:t>5</a:t>
            </a:fld>
            <a:endParaRPr lang="en-US" altLang="en-US" sz="1400">
              <a:latin typeface="Time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mtClean="0"/>
              <a:t>E-Voting Readiness Index</a:t>
            </a:r>
            <a:endParaRPr lang="de-AT" smtClean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4B3689D1-EAEE-4B7C-9A02-7A485CE5A33F}" type="datetime6">
              <a:rPr lang="en-US"/>
              <a:pPr>
                <a:defRPr/>
              </a:pPr>
              <a:t>October 08</a:t>
            </a:fld>
            <a:endParaRPr lang="en-US" alt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Competence Center </a:t>
            </a:r>
            <a:r>
              <a:rPr lang="en-US" altLang="en-US" dirty="0"/>
              <a:t>Center for Electronic Voting and Participation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E38B80-47AB-4756-9DF8-0FCA749B22F2}" type="slidenum">
              <a:rPr lang="en-US" altLang="en-US" smtClean="0"/>
              <a:pPr>
                <a:defRPr/>
              </a:pPr>
              <a:t>6</a:t>
            </a:fld>
            <a:endParaRPr lang="en-US" altLang="en-US" sz="1400">
              <a:latin typeface="Times"/>
            </a:endParaRPr>
          </a:p>
        </p:txBody>
      </p:sp>
      <p:pic>
        <p:nvPicPr>
          <p:cNvPr id="20485" name="Picture 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5" y="2814638"/>
            <a:ext cx="8894763" cy="197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1058" name="Group 2"/>
          <p:cNvGraphicFramePr>
            <a:graphicFrameLocks noGrp="1"/>
          </p:cNvGraphicFramePr>
          <p:nvPr/>
        </p:nvGraphicFramePr>
        <p:xfrm>
          <a:off x="323850" y="1700213"/>
          <a:ext cx="8496300" cy="4664075"/>
        </p:xfrm>
        <a:graphic>
          <a:graphicData uri="http://schemas.openxmlformats.org/drawingml/2006/table">
            <a:tbl>
              <a:tblPr/>
              <a:tblGrid>
                <a:gridCol w="792163"/>
                <a:gridCol w="7704137"/>
              </a:tblGrid>
              <a:tr h="576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1923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Introduction</a:t>
                      </a:r>
                      <a:r>
                        <a:rPr kumimoji="0" lang="de-AT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of </a:t>
                      </a:r>
                      <a:r>
                        <a:rPr kumimoji="0" lang="de-AT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voting</a:t>
                      </a:r>
                      <a:r>
                        <a:rPr kumimoji="0" lang="de-AT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r>
                        <a:rPr kumimoji="0" lang="de-AT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cards</a:t>
                      </a:r>
                      <a:r>
                        <a:rPr kumimoji="0" lang="de-AT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(for „</a:t>
                      </a:r>
                      <a:r>
                        <a:rPr kumimoji="0" lang="de-AT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other</a:t>
                      </a:r>
                      <a:r>
                        <a:rPr kumimoji="0" lang="de-AT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“ </a:t>
                      </a:r>
                      <a:r>
                        <a:rPr kumimoji="0" lang="de-AT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polling</a:t>
                      </a:r>
                      <a:r>
                        <a:rPr kumimoji="0" lang="de-AT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r>
                        <a:rPr kumimoji="0" lang="de-AT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places</a:t>
                      </a:r>
                      <a:r>
                        <a:rPr kumimoji="0" lang="de-AT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)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9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1949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Introduction</a:t>
                      </a:r>
                      <a:r>
                        <a:rPr kumimoji="0" lang="de-AT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of </a:t>
                      </a:r>
                      <a:r>
                        <a:rPr kumimoji="0" lang="de-AT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voting</a:t>
                      </a:r>
                      <a:r>
                        <a:rPr kumimoji="0" lang="de-AT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in „</a:t>
                      </a:r>
                      <a:r>
                        <a:rPr kumimoji="0" lang="de-AT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institution</a:t>
                      </a:r>
                      <a:r>
                        <a:rPr kumimoji="0" lang="de-AT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r>
                        <a:rPr kumimoji="0" lang="de-AT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precincts</a:t>
                      </a:r>
                      <a:r>
                        <a:rPr kumimoji="0" lang="de-AT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“ 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2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1984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Introduction of voting before „flying electoral commissions“  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81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1990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Introduction of voting from abroad (for Austrian expatriates and Austrian citizens abroad on e-day)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0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1998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Facilitation of voting from abroad (only 1 witness) 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5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2007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Introduction</a:t>
                      </a:r>
                      <a:r>
                        <a:rPr kumimoji="0" lang="de-AT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of real postal </a:t>
                      </a:r>
                      <a:r>
                        <a:rPr kumimoji="0" lang="de-AT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voting</a:t>
                      </a:r>
                      <a:r>
                        <a:rPr kumimoji="0" lang="de-AT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subscription</a:t>
                      </a:r>
                      <a:r>
                        <a:rPr kumimoji="0" lang="de-AT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of </a:t>
                      </a:r>
                      <a:r>
                        <a:rPr kumimoji="0" lang="de-AT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voting</a:t>
                      </a:r>
                      <a:r>
                        <a:rPr kumimoji="0" lang="de-AT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r>
                        <a:rPr kumimoji="0" lang="de-AT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cards</a:t>
                      </a:r>
                      <a:r>
                        <a:rPr kumimoji="0" lang="de-AT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for expatriates 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518" name="Titel 5"/>
          <p:cNvSpPr>
            <a:spLocks noGrp="1"/>
          </p:cNvSpPr>
          <p:nvPr>
            <p:ph type="title"/>
          </p:nvPr>
        </p:nvSpPr>
        <p:spPr>
          <a:xfrm>
            <a:off x="685800" y="71438"/>
            <a:ext cx="6672263" cy="1371600"/>
          </a:xfrm>
        </p:spPr>
        <p:txBody>
          <a:bodyPr/>
          <a:lstStyle/>
          <a:p>
            <a:pPr eaLnBrk="1" hangingPunct="1"/>
            <a:r>
              <a:rPr lang="de-AT" smtClean="0"/>
              <a:t>Legal Context</a:t>
            </a:r>
          </a:p>
        </p:txBody>
      </p:sp>
      <p:sp>
        <p:nvSpPr>
          <p:cNvPr id="8" name="Datumsplatzhalter 7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C6DDEDEB-E6F5-4E33-B56E-D13B020C204D}" type="datetime6">
              <a:rPr lang="en-US"/>
              <a:pPr>
                <a:defRPr/>
              </a:pPr>
              <a:t>October 08</a:t>
            </a:fld>
            <a:endParaRPr lang="en-GB" altLang="en-US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5E6EC9-CA2A-4719-BECC-87B8201AE0DC}" type="slidenum">
              <a:rPr lang="en-US" altLang="en-US" smtClean="0"/>
              <a:pPr>
                <a:defRPr/>
              </a:pPr>
              <a:t>7</a:t>
            </a:fld>
            <a:endParaRPr lang="en-US" altLang="en-US" sz="1400">
              <a:latin typeface="Times"/>
            </a:endParaRPr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Competence Center Center for Electronic Voting and Participation</a:t>
            </a:r>
            <a:endParaRPr lang="en-US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AT" smtClean="0"/>
              <a:t>Information Society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Char char="•"/>
            </a:pPr>
            <a:r>
              <a:rPr lang="de-AT" smtClean="0"/>
              <a:t>Central Citizen Register since 2001</a:t>
            </a:r>
          </a:p>
          <a:p>
            <a:pPr eaLnBrk="1" hangingPunct="1">
              <a:buFontTx/>
              <a:buChar char="•"/>
            </a:pPr>
            <a:r>
              <a:rPr lang="de-AT" smtClean="0"/>
              <a:t>National ID Card (Citizen Card)</a:t>
            </a:r>
          </a:p>
          <a:p>
            <a:pPr eaLnBrk="1" hangingPunct="1">
              <a:buFontTx/>
              <a:buChar char="•"/>
            </a:pPr>
            <a:endParaRPr lang="de-AT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F5B27A1-2503-4634-8CE5-9ED805F8EB88}" type="datetime6">
              <a:rPr lang="en-US"/>
              <a:pPr>
                <a:defRPr/>
              </a:pPr>
              <a:t>October 08</a:t>
            </a:fld>
            <a:endParaRPr lang="en-US" alt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Competence Center Center for Electronic Voting and Participation</a:t>
            </a:r>
            <a:endParaRPr lang="en-US" alt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7B6FFE-E588-48B4-9F8C-41D5388FD258}" type="slidenum">
              <a:rPr lang="en-US" altLang="en-US" smtClean="0"/>
              <a:pPr>
                <a:defRPr/>
              </a:pPr>
              <a:t>8</a:t>
            </a:fld>
            <a:endParaRPr lang="en-US" altLang="en-US" sz="1400">
              <a:latin typeface="Times"/>
            </a:endParaRPr>
          </a:p>
        </p:txBody>
      </p:sp>
      <p:sp>
        <p:nvSpPr>
          <p:cNvPr id="7" name="AutoShape 4"/>
          <p:cNvSpPr>
            <a:spLocks noChangeArrowheads="1"/>
          </p:cNvSpPr>
          <p:nvPr/>
        </p:nvSpPr>
        <p:spPr bwMode="auto">
          <a:xfrm>
            <a:off x="2698750" y="3429000"/>
            <a:ext cx="1873250" cy="1727200"/>
          </a:xfrm>
          <a:prstGeom prst="can">
            <a:avLst>
              <a:gd name="adj" fmla="val 25000"/>
            </a:avLst>
          </a:prstGeom>
          <a:solidFill>
            <a:srgbClr val="CCCC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lIns="99563" tIns="49782" rIns="99563" bIns="49782" anchor="ctr"/>
          <a:lstStyle/>
          <a:p>
            <a:pPr algn="ctr" defTabSz="995363" eaLnBrk="0" hangingPunct="0"/>
            <a:r>
              <a:rPr lang="de-AT" sz="2000" b="1">
                <a:latin typeface="Arial" charset="0"/>
              </a:rPr>
              <a:t>Trust Center</a:t>
            </a:r>
          </a:p>
          <a:p>
            <a:pPr algn="ctr" defTabSz="995363" eaLnBrk="0" hangingPunct="0"/>
            <a:r>
              <a:rPr lang="de-AT" sz="2000" b="1">
                <a:latin typeface="Arial" charset="0"/>
              </a:rPr>
              <a:t>(digital</a:t>
            </a:r>
          </a:p>
          <a:p>
            <a:pPr algn="ctr" defTabSz="995363" eaLnBrk="0" hangingPunct="0"/>
            <a:r>
              <a:rPr lang="de-AT" sz="2000" b="1">
                <a:latin typeface="Arial" charset="0"/>
              </a:rPr>
              <a:t>Certificate)</a:t>
            </a:r>
          </a:p>
        </p:txBody>
      </p:sp>
      <p:sp>
        <p:nvSpPr>
          <p:cNvPr id="8" name="AutoShape 5"/>
          <p:cNvSpPr>
            <a:spLocks noChangeArrowheads="1"/>
          </p:cNvSpPr>
          <p:nvPr/>
        </p:nvSpPr>
        <p:spPr bwMode="auto">
          <a:xfrm>
            <a:off x="5003800" y="3429000"/>
            <a:ext cx="1944688" cy="1744663"/>
          </a:xfrm>
          <a:prstGeom prst="can">
            <a:avLst>
              <a:gd name="adj" fmla="val 25000"/>
            </a:avLst>
          </a:prstGeom>
          <a:solidFill>
            <a:srgbClr val="CCCC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lIns="99563" tIns="49782" rIns="99563" bIns="49782" anchor="ctr"/>
          <a:lstStyle/>
          <a:p>
            <a:pPr algn="ctr" defTabSz="995363" eaLnBrk="0" hangingPunct="0"/>
            <a:r>
              <a:rPr lang="de-AT" sz="2000" b="1">
                <a:latin typeface="Arial" charset="0"/>
              </a:rPr>
              <a:t>Central </a:t>
            </a:r>
          </a:p>
          <a:p>
            <a:pPr algn="ctr" defTabSz="995363" eaLnBrk="0" hangingPunct="0"/>
            <a:r>
              <a:rPr lang="de-AT" sz="2000" b="1">
                <a:latin typeface="Arial" charset="0"/>
              </a:rPr>
              <a:t>Citizen Register</a:t>
            </a:r>
          </a:p>
          <a:p>
            <a:pPr algn="ctr" defTabSz="995363" eaLnBrk="0" hangingPunct="0"/>
            <a:r>
              <a:rPr lang="de-AT" sz="2000" b="1">
                <a:latin typeface="Arial" charset="0"/>
              </a:rPr>
              <a:t>(ZMR)</a:t>
            </a:r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2555875" y="5564188"/>
            <a:ext cx="4464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de-AT" b="1">
                <a:latin typeface="Arial" charset="0"/>
              </a:rPr>
              <a:t>   Certificate		 ZMR-#</a:t>
            </a:r>
            <a:endParaRPr lang="de-DE" b="1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AT" smtClean="0"/>
              <a:t>E-Voting in Austria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Char char="•"/>
            </a:pPr>
            <a:r>
              <a:rPr lang="de-AT" smtClean="0"/>
              <a:t>2000: First Idea to talk about E-Voting in </a:t>
            </a:r>
            <a:br>
              <a:rPr lang="de-AT" smtClean="0"/>
            </a:br>
            <a:r>
              <a:rPr lang="de-AT" smtClean="0"/>
              <a:t>Student Council</a:t>
            </a:r>
          </a:p>
          <a:p>
            <a:pPr eaLnBrk="1" hangingPunct="1">
              <a:buFontTx/>
              <a:buChar char="•"/>
            </a:pPr>
            <a:r>
              <a:rPr lang="de-AT" smtClean="0"/>
              <a:t>2001: Laws passed for Student Council and Chamber of Commerce</a:t>
            </a:r>
          </a:p>
          <a:p>
            <a:pPr eaLnBrk="1" hangingPunct="1">
              <a:buFontTx/>
              <a:buChar char="•"/>
            </a:pPr>
            <a:r>
              <a:rPr lang="de-AT" smtClean="0"/>
              <a:t>2004: Inter-departmental Working Group for E-Voting headed by Ministry of Interior – Legal, Technical, and International</a:t>
            </a:r>
          </a:p>
          <a:p>
            <a:pPr eaLnBrk="1" hangingPunct="1">
              <a:buFontTx/>
              <a:buChar char="•"/>
            </a:pPr>
            <a:r>
              <a:rPr lang="de-AT" smtClean="0"/>
              <a:t>2007: Minister for Science picks up E-Voting for Student Union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37E9C18-439B-454B-B8C5-2DF53D8E88C0}" type="datetime6">
              <a:rPr lang="en-US"/>
              <a:pPr>
                <a:defRPr/>
              </a:pPr>
              <a:t>October 08</a:t>
            </a:fld>
            <a:endParaRPr lang="en-US" alt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Competence Center Center for Electronic Voting and Participation</a:t>
            </a:r>
            <a:endParaRPr lang="en-US" altLang="en-U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F9B39A-FBA0-457C-8DDA-7BFA659A9B1B}" type="slidenum">
              <a:rPr lang="en-US" altLang="en-US" smtClean="0"/>
              <a:pPr>
                <a:defRPr/>
              </a:pPr>
              <a:t>9</a:t>
            </a:fld>
            <a:endParaRPr lang="en-US" altLang="en-US" sz="1400">
              <a:latin typeface="Time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Vorlage_E-Voting_CC_v3_Deutsch">
  <a:themeElements>
    <a:clrScheme name="e-voting_cc_v1_vorlag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-voting_cc_v1_vorlag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e-voting_cc_v1_vorlag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-voting_cc_v1_vorlag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-voting_cc_v1_vorlag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-voting_cc_v1_vorlag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-voting_cc_v1_vorlag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-voting_cc_v1_vorlag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-voting_cc_v1_vorlag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Vorlage_E-Voting_CC_v3_Deutsch</Template>
  <TotalTime>0</TotalTime>
  <Words>609</Words>
  <Application>Microsoft PowerPoint</Application>
  <PresentationFormat>On-screen Show (4:3)</PresentationFormat>
  <Paragraphs>144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Design Template</vt:lpstr>
      </vt:variant>
      <vt:variant>
        <vt:i4>12</vt:i4>
      </vt:variant>
      <vt:variant>
        <vt:lpstr>Slide Titles</vt:lpstr>
      </vt:variant>
      <vt:variant>
        <vt:i4>14</vt:i4>
      </vt:variant>
    </vt:vector>
  </HeadingPairs>
  <TitlesOfParts>
    <vt:vector size="28" baseType="lpstr">
      <vt:lpstr>Times</vt:lpstr>
      <vt:lpstr>Arial</vt:lpstr>
      <vt:lpstr>Vorlage_E-Voting_CC_v3_Deutsch</vt:lpstr>
      <vt:lpstr>Vorlage_E-Voting_CC_v3_Deutsch</vt:lpstr>
      <vt:lpstr>Vorlage_E-Voting_CC_v3_Deutsch</vt:lpstr>
      <vt:lpstr>Vorlage_E-Voting_CC_v3_Deutsch</vt:lpstr>
      <vt:lpstr>Vorlage_E-Voting_CC_v3_Deutsch</vt:lpstr>
      <vt:lpstr>Vorlage_E-Voting_CC_v3_Deutsch</vt:lpstr>
      <vt:lpstr>Vorlage_E-Voting_CC_v3_Deutsch</vt:lpstr>
      <vt:lpstr>Vorlage_E-Voting_CC_v3_Deutsch</vt:lpstr>
      <vt:lpstr>Vorlage_E-Voting_CC_v3_Deutsch</vt:lpstr>
      <vt:lpstr>Vorlage_E-Voting_CC_v3_Deutsch</vt:lpstr>
      <vt:lpstr>Vorlage_E-Voting_CC_v3_Deutsch</vt:lpstr>
      <vt:lpstr>Vorlage_E-Voting_CC_v3_Deutsch</vt:lpstr>
      <vt:lpstr>E-Voting in Austria</vt:lpstr>
      <vt:lpstr>Slide 2</vt:lpstr>
      <vt:lpstr>Preparations</vt:lpstr>
      <vt:lpstr>The Database</vt:lpstr>
      <vt:lpstr>Environment</vt:lpstr>
      <vt:lpstr>E-Voting Readiness Index</vt:lpstr>
      <vt:lpstr>Legal Context</vt:lpstr>
      <vt:lpstr>Information Society</vt:lpstr>
      <vt:lpstr>E-Voting in Austria</vt:lpstr>
      <vt:lpstr>Student Council</vt:lpstr>
      <vt:lpstr>Student Council</vt:lpstr>
      <vt:lpstr>Overview</vt:lpstr>
      <vt:lpstr>Overview</vt:lpstr>
      <vt:lpstr>Contact</vt:lpstr>
    </vt:vector>
  </TitlesOfParts>
  <Company>Ron Schuster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E-Voting.CC</dc:title>
  <dc:creator>Ron Schuster</dc:creator>
  <cp:lastModifiedBy>saint_marc</cp:lastModifiedBy>
  <cp:revision>56</cp:revision>
  <dcterms:created xsi:type="dcterms:W3CDTF">2008-07-29T19:46:48Z</dcterms:created>
  <dcterms:modified xsi:type="dcterms:W3CDTF">2008-10-29T15:27:56Z</dcterms:modified>
</cp:coreProperties>
</file>