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6" r:id="rId3"/>
    <p:sldId id="259" r:id="rId4"/>
    <p:sldId id="263" r:id="rId5"/>
    <p:sldId id="258" r:id="rId6"/>
    <p:sldId id="261" r:id="rId7"/>
    <p:sldId id="262" r:id="rId8"/>
    <p:sldId id="268" r:id="rId9"/>
    <p:sldId id="264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F71ABB-07D8-452E-AAAA-AF2E92CBF35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42E6C-14A6-4F42-A265-7DC1E0CD01D9}" type="slidenum">
              <a:rPr lang="it-IT" smtClean="0">
                <a:cs typeface="Arial" charset="0"/>
              </a:rPr>
              <a:pPr/>
              <a:t>1</a:t>
            </a:fld>
            <a:endParaRPr lang="it-IT" smtClean="0">
              <a:cs typeface="Arial" charset="0"/>
            </a:endParaRPr>
          </a:p>
        </p:txBody>
      </p:sp>
      <p:sp>
        <p:nvSpPr>
          <p:cNvPr id="15362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3445-2370-4430-9020-E416545E0EC1}" type="slidenum">
              <a:rPr lang="it-IT" smtClean="0">
                <a:cs typeface="Arial" charset="0"/>
              </a:rPr>
              <a:pPr/>
              <a:t>2</a:t>
            </a:fld>
            <a:endParaRPr lang="it-IT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73E25-B35E-4DFF-834C-736C73FFD796}" type="slidenum">
              <a:rPr lang="it-IT" smtClean="0">
                <a:cs typeface="Arial" charset="0"/>
              </a:rPr>
              <a:pPr/>
              <a:t>3</a:t>
            </a:fld>
            <a:endParaRPr lang="it-IT" smtClean="0">
              <a:cs typeface="Arial" charset="0"/>
            </a:endParaRPr>
          </a:p>
        </p:txBody>
      </p:sp>
      <p:sp>
        <p:nvSpPr>
          <p:cNvPr id="19458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F7A40-B30B-4927-87E6-6BADEAC35660}" type="slidenum">
              <a:rPr lang="it-IT" smtClean="0">
                <a:cs typeface="Arial" charset="0"/>
              </a:rPr>
              <a:pPr/>
              <a:t>4</a:t>
            </a:fld>
            <a:endParaRPr lang="it-IT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EF60B-39D9-4DD3-8712-7235A431CC33}" type="slidenum">
              <a:rPr lang="it-IT" smtClean="0">
                <a:cs typeface="Arial" charset="0"/>
              </a:rPr>
              <a:pPr/>
              <a:t>5</a:t>
            </a:fld>
            <a:endParaRPr lang="it-IT" smtClean="0">
              <a:cs typeface="Arial" charset="0"/>
            </a:endParaRPr>
          </a:p>
        </p:txBody>
      </p:sp>
      <p:sp>
        <p:nvSpPr>
          <p:cNvPr id="23554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C1908-65CC-4987-A729-16FFE0C2E6AB}" type="slidenum">
              <a:rPr lang="it-IT" smtClean="0">
                <a:cs typeface="Arial" charset="0"/>
              </a:rPr>
              <a:pPr/>
              <a:t>6</a:t>
            </a:fld>
            <a:endParaRPr lang="it-IT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5D308-B186-497A-91EF-49691F0BA631}" type="slidenum">
              <a:rPr lang="it-IT" smtClean="0">
                <a:cs typeface="Arial" charset="0"/>
              </a:rPr>
              <a:pPr/>
              <a:t>7</a:t>
            </a:fld>
            <a:endParaRPr lang="it-IT" smtClean="0">
              <a:cs typeface="Arial" charset="0"/>
            </a:endParaRPr>
          </a:p>
        </p:txBody>
      </p:sp>
      <p:sp>
        <p:nvSpPr>
          <p:cNvPr id="27650" name="Rectangle 1026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265CA-FD7E-4A26-87D0-F30238598E2E}" type="slidenum">
              <a:rPr lang="it-IT" smtClean="0">
                <a:cs typeface="Arial" charset="0"/>
              </a:rPr>
              <a:pPr/>
              <a:t>9</a:t>
            </a:fld>
            <a:endParaRPr lang="it-IT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E1A439-DC2C-4CA4-ACAC-2A3B516EC652}" type="slidenum">
              <a:rPr lang="it-IT" smtClean="0">
                <a:cs typeface="Arial" charset="0"/>
              </a:rPr>
              <a:pPr/>
              <a:t>10</a:t>
            </a:fld>
            <a:endParaRPr lang="it-IT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</p:grpSp>
      <p:pic>
        <p:nvPicPr>
          <p:cNvPr id="11" name="Picture 14" descr="CBS_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5867400"/>
            <a:ext cx="15017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945px-CEO_fla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63563" y="5867400"/>
            <a:ext cx="1493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6" descr="DEMO_net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6210300"/>
            <a:ext cx="1905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de-DE"/>
              <a:t>Fare clic per modificare stile</a:t>
            </a:r>
          </a:p>
        </p:txBody>
      </p:sp>
      <p:sp>
        <p:nvSpPr>
          <p:cNvPr id="286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84" charset="2"/>
              <a:buNone/>
              <a:defRPr/>
            </a:lvl1pPr>
          </a:lstStyle>
          <a:p>
            <a:r>
              <a:rPr lang="de-DE"/>
              <a:t>Fare clic per modificare lo stile del sottotitolo dello schema</a:t>
            </a:r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05B6F-C8B6-4D7A-BF3A-AC514943A2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64C27-EEBF-4EF3-A3B9-8508AC45A2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2CD32-6115-41A5-95BB-8CE06DCB3AB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F413D-E757-4C0E-8608-09DBD3AD974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3BE4-7184-4BAD-A88C-D61546756C1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D729E-6CB8-441E-B883-814BCDD985E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5706C-2219-4611-9499-1F4F9D19448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075E-1F95-4240-BC20-B5ACD03ABEC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347D-4CF3-43AE-AF97-EA9EDD90637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BB533-62E8-41E3-857F-B5983B7371E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0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5BBB-B290-47B9-98DE-FE3A727C812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7651" name="Oval 1027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27652" name="Oval 1028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27653" name="Oval 1029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27654" name="Oval 1030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  <p:sp>
          <p:nvSpPr>
            <p:cNvPr id="27655" name="Oval 1031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84" charset="0"/>
                <a:cs typeface="+mn-cs"/>
              </a:endParaRPr>
            </a:p>
          </p:txBody>
        </p:sp>
      </p:grpSp>
      <p:sp>
        <p:nvSpPr>
          <p:cNvPr id="1027" name="Rectangle 10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7657" name="Rectangle 10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8" name="Rectangle 10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9" name="Rectangle 10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6DF490C6-106F-4013-AE91-01C35D6E61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31" name="Rectangle 103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pic>
        <p:nvPicPr>
          <p:cNvPr id="1032" name="Picture 1037" descr="CBS_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689225" y="5867400"/>
            <a:ext cx="150177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38" descr="945px-CEO_fla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63563" y="5867400"/>
            <a:ext cx="1493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39" descr="DEMO_net_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4572000" y="6210300"/>
            <a:ext cx="1905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84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C888CD-FE2C-4326-96A3-D9764CFF2D02}" type="slidenum">
              <a:rPr lang="de-DE" smtClean="0">
                <a:cs typeface="Arial" charset="0"/>
              </a:rPr>
              <a:pPr/>
              <a:t>1</a:t>
            </a:fld>
            <a:endParaRPr lang="de-DE" smtClean="0">
              <a:cs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470025"/>
          </a:xfrm>
        </p:spPr>
        <p:txBody>
          <a:bodyPr/>
          <a:lstStyle/>
          <a:p>
            <a:pPr eaLnBrk="1" hangingPunct="1"/>
            <a:r>
              <a:rPr lang="es-ES_tradnl" sz="5000" smtClean="0">
                <a:latin typeface="Futura"/>
              </a:rPr>
              <a:t>Public Sector</a:t>
            </a:r>
            <a:br>
              <a:rPr lang="es-ES_tradnl" sz="5000" smtClean="0">
                <a:latin typeface="Futura"/>
              </a:rPr>
            </a:br>
            <a:r>
              <a:rPr lang="es-ES_tradnl" sz="5000" smtClean="0">
                <a:latin typeface="Futura"/>
              </a:rPr>
              <a:t>Process Rebuilding</a:t>
            </a:r>
            <a:endParaRPr lang="es-ES" smtClean="0">
              <a:latin typeface="Futur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81400"/>
            <a:ext cx="64008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z="2800" smtClean="0">
                <a:latin typeface="Futura"/>
              </a:rPr>
              <a:t>Kim V. Andersen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sz="2800" smtClean="0">
                <a:latin typeface="Futura"/>
              </a:rPr>
              <a:t>Rony Medaglia</a:t>
            </a:r>
          </a:p>
          <a:p>
            <a:pPr eaLnBrk="1" hangingPunct="1">
              <a:buFont typeface="Wingdings" pitchFamily="2" charset="2"/>
              <a:buNone/>
            </a:pPr>
            <a:endParaRPr lang="es-ES_tradnl" smtClean="0">
              <a:latin typeface="Futura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s-ES_tradnl" sz="2800" i="1" smtClean="0">
                <a:latin typeface="Futura"/>
              </a:rPr>
              <a:t>Madrid, 16 October 2008</a:t>
            </a:r>
            <a:endParaRPr lang="es-ES" sz="2800" i="1" smtClean="0">
              <a:latin typeface="Futu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EF65D5-3A5D-4ACE-B4AB-CD2AF15503FD}" type="slidenum">
              <a:rPr lang="de-DE" smtClean="0">
                <a:cs typeface="Arial" charset="0"/>
              </a:rPr>
              <a:pPr/>
              <a:t>10</a:t>
            </a:fld>
            <a:endParaRPr lang="de-DE" smtClean="0">
              <a:cs typeface="Arial" charset="0"/>
            </a:endParaRP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752600"/>
            <a:ext cx="8229600" cy="1470025"/>
          </a:xfrm>
        </p:spPr>
        <p:txBody>
          <a:bodyPr/>
          <a:lstStyle/>
          <a:p>
            <a:pPr eaLnBrk="1" hangingPunct="1"/>
            <a:r>
              <a:rPr lang="es-ES_tradnl" sz="5000" smtClean="0">
                <a:latin typeface="Futura"/>
              </a:rPr>
              <a:t>Thank you for your attention</a:t>
            </a:r>
            <a:endParaRPr lang="es-ES" smtClean="0"/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s-ES_tradnl" smtClean="0"/>
              <a:t>rm.caict@cbs.dk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_tradnl" smtClean="0"/>
              <a:t>andersen@cbs.dk</a:t>
            </a:r>
            <a:endParaRPr lang="es-E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F155E-DE02-4ABC-8121-2DA3DE2084D4}" type="slidenum">
              <a:rPr lang="it-IT" smtClean="0">
                <a:cs typeface="Arial" charset="0"/>
              </a:rPr>
              <a:pPr/>
              <a:t>2</a:t>
            </a:fld>
            <a:endParaRPr lang="it-IT" smtClean="0">
              <a:cs typeface="Arial" charset="0"/>
            </a:endParaRPr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458200" cy="1143000"/>
          </a:xfrm>
        </p:spPr>
        <p:txBody>
          <a:bodyPr/>
          <a:lstStyle/>
          <a:p>
            <a:pPr algn="ctr" eaLnBrk="1" hangingPunct="1"/>
            <a:r>
              <a:rPr lang="es-ES_tradnl" sz="4000" smtClean="0">
                <a:latin typeface="Futura"/>
              </a:rPr>
              <a:t>Public Sector Process Rebuilding</a:t>
            </a:r>
            <a:endParaRPr lang="es-ES" smtClean="0">
              <a:latin typeface="Futura"/>
            </a:endParaRP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625" y="1357313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Rebuilding of the public sector starts and ends with the citizens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Politics is part of e-services, not a disturbing element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The fault is not that citizens start using new media, but is rather that the public sector needs to find ways to respond to needs and still ensure a long term role/ prioritization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Information Systems is one of the key cornerstones of rebuilding the public sector, not an add-on </a:t>
            </a:r>
            <a:endParaRPr lang="es-ES" sz="2800" smtClean="0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09A7E-83A2-4FB2-81A4-45AAFEBA513C}" type="slidenum">
              <a:rPr lang="it-IT" smtClean="0">
                <a:cs typeface="Arial" charset="0"/>
              </a:rPr>
              <a:pPr/>
              <a:t>3</a:t>
            </a:fld>
            <a:endParaRPr lang="it-IT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z="4000" smtClean="0">
                <a:latin typeface="Futura"/>
              </a:rPr>
              <a:t>Assessment and Benchmarking</a:t>
            </a:r>
            <a:endParaRPr lang="es-E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At stake: legitimacy (accessibility, transparency, and accountability)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International and national benchmark not factoring in democracy variables when evaluating/ capturing websites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This does not mean that e-government is ignoring democracy issues, rather the contrary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800" smtClean="0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9F7B6-3BF1-4683-9B68-4DE9F9B7D307}" type="slidenum">
              <a:rPr lang="it-IT" smtClean="0">
                <a:cs typeface="Arial" charset="0"/>
              </a:rPr>
              <a:pPr/>
              <a:t>4</a:t>
            </a:fld>
            <a:endParaRPr lang="it-IT" smtClean="0">
              <a:cs typeface="Arial" charset="0"/>
            </a:endParaRPr>
          </a:p>
        </p:txBody>
      </p:sp>
      <p:sp>
        <p:nvSpPr>
          <p:cNvPr id="20482" name="Rectangle 38"/>
          <p:cNvSpPr>
            <a:spLocks noChangeArrowheads="1"/>
          </p:cNvSpPr>
          <p:nvPr/>
        </p:nvSpPr>
        <p:spPr bwMode="auto">
          <a:xfrm>
            <a:off x="457200" y="228600"/>
            <a:ext cx="8382000" cy="152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it-IT"/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304800" y="3290888"/>
            <a:ext cx="4319588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84" name="Rectangle 34"/>
          <p:cNvSpPr>
            <a:spLocks noChangeArrowheads="1"/>
          </p:cNvSpPr>
          <p:nvPr/>
        </p:nvSpPr>
        <p:spPr bwMode="auto">
          <a:xfrm>
            <a:off x="4624388" y="3290888"/>
            <a:ext cx="4319587" cy="2376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85" name="Rectangle 35"/>
          <p:cNvSpPr>
            <a:spLocks noChangeArrowheads="1"/>
          </p:cNvSpPr>
          <p:nvPr/>
        </p:nvSpPr>
        <p:spPr bwMode="auto">
          <a:xfrm>
            <a:off x="304800" y="914400"/>
            <a:ext cx="4319588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86" name="Rectangle 36"/>
          <p:cNvSpPr>
            <a:spLocks noChangeArrowheads="1"/>
          </p:cNvSpPr>
          <p:nvPr/>
        </p:nvSpPr>
        <p:spPr bwMode="auto">
          <a:xfrm>
            <a:off x="4624388" y="914400"/>
            <a:ext cx="4319587" cy="2376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87" name="Oval 5"/>
          <p:cNvSpPr>
            <a:spLocks noChangeArrowheads="1"/>
          </p:cNvSpPr>
          <p:nvPr/>
        </p:nvSpPr>
        <p:spPr bwMode="auto">
          <a:xfrm>
            <a:off x="457200" y="1066800"/>
            <a:ext cx="1944688" cy="1800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88" name="Text Box 6"/>
          <p:cNvSpPr txBox="1">
            <a:spLocks noChangeArrowheads="1"/>
          </p:cNvSpPr>
          <p:nvPr/>
        </p:nvSpPr>
        <p:spPr bwMode="auto">
          <a:xfrm>
            <a:off x="565150" y="1768475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chemeClr val="bg1"/>
                </a:solidFill>
                <a:latin typeface="Helvetica"/>
              </a:rPr>
              <a:t>E-government</a:t>
            </a:r>
            <a:endParaRPr lang="es-ES" b="1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20489" name="Oval 4"/>
          <p:cNvSpPr>
            <a:spLocks noChangeArrowheads="1"/>
          </p:cNvSpPr>
          <p:nvPr/>
        </p:nvSpPr>
        <p:spPr bwMode="auto">
          <a:xfrm>
            <a:off x="2473325" y="1066800"/>
            <a:ext cx="1944688" cy="18002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2625725" y="17827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rgbClr val="8000FF"/>
                </a:solidFill>
                <a:latin typeface="Helvetica"/>
              </a:rPr>
              <a:t>E-democracy</a:t>
            </a:r>
            <a:endParaRPr lang="es-ES" b="1">
              <a:solidFill>
                <a:srgbClr val="8000FF"/>
              </a:solidFill>
              <a:latin typeface="Helvetica"/>
            </a:endParaRPr>
          </a:p>
        </p:txBody>
      </p:sp>
      <p:sp>
        <p:nvSpPr>
          <p:cNvPr id="20491" name="Oval 40"/>
          <p:cNvSpPr>
            <a:spLocks noChangeArrowheads="1"/>
          </p:cNvSpPr>
          <p:nvPr/>
        </p:nvSpPr>
        <p:spPr bwMode="auto">
          <a:xfrm>
            <a:off x="5181600" y="1219200"/>
            <a:ext cx="1944688" cy="18002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92" name="Text Box 41"/>
          <p:cNvSpPr txBox="1">
            <a:spLocks noChangeArrowheads="1"/>
          </p:cNvSpPr>
          <p:nvPr/>
        </p:nvSpPr>
        <p:spPr bwMode="auto">
          <a:xfrm>
            <a:off x="5289550" y="1920875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chemeClr val="bg1"/>
                </a:solidFill>
                <a:latin typeface="Helvetica"/>
              </a:rPr>
              <a:t>E-government</a:t>
            </a:r>
            <a:endParaRPr lang="es-ES" b="1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20493" name="Oval 42"/>
          <p:cNvSpPr>
            <a:spLocks noChangeArrowheads="1"/>
          </p:cNvSpPr>
          <p:nvPr/>
        </p:nvSpPr>
        <p:spPr bwMode="auto">
          <a:xfrm>
            <a:off x="4760913" y="990600"/>
            <a:ext cx="4078287" cy="22098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94" name="Text Box 43"/>
          <p:cNvSpPr txBox="1">
            <a:spLocks noChangeArrowheads="1"/>
          </p:cNvSpPr>
          <p:nvPr/>
        </p:nvSpPr>
        <p:spPr bwMode="auto">
          <a:xfrm>
            <a:off x="7143750" y="1919288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rgbClr val="8000FF"/>
                </a:solidFill>
                <a:latin typeface="Helvetica"/>
              </a:rPr>
              <a:t>E-democracy</a:t>
            </a:r>
            <a:endParaRPr lang="es-ES" b="1">
              <a:solidFill>
                <a:srgbClr val="8000FF"/>
              </a:solidFill>
              <a:latin typeface="Helvetica"/>
            </a:endParaRPr>
          </a:p>
        </p:txBody>
      </p:sp>
      <p:sp>
        <p:nvSpPr>
          <p:cNvPr id="20495" name="Oval 45"/>
          <p:cNvSpPr>
            <a:spLocks noChangeArrowheads="1"/>
          </p:cNvSpPr>
          <p:nvPr/>
        </p:nvSpPr>
        <p:spPr bwMode="auto">
          <a:xfrm>
            <a:off x="609600" y="3609975"/>
            <a:ext cx="1944688" cy="18002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96" name="Oval 47"/>
          <p:cNvSpPr>
            <a:spLocks noChangeArrowheads="1"/>
          </p:cNvSpPr>
          <p:nvPr/>
        </p:nvSpPr>
        <p:spPr bwMode="auto">
          <a:xfrm>
            <a:off x="2190750" y="3581400"/>
            <a:ext cx="1944688" cy="18002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497" name="Text Box 48"/>
          <p:cNvSpPr txBox="1">
            <a:spLocks noChangeArrowheads="1"/>
          </p:cNvSpPr>
          <p:nvPr/>
        </p:nvSpPr>
        <p:spPr bwMode="auto">
          <a:xfrm>
            <a:off x="2514600" y="4297363"/>
            <a:ext cx="161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rgbClr val="8000FF"/>
                </a:solidFill>
                <a:latin typeface="Helvetica"/>
              </a:rPr>
              <a:t>E-democracy</a:t>
            </a:r>
            <a:endParaRPr lang="es-ES" b="1">
              <a:solidFill>
                <a:srgbClr val="8000FF"/>
              </a:solidFill>
              <a:latin typeface="Helvetica"/>
            </a:endParaRPr>
          </a:p>
        </p:txBody>
      </p:sp>
      <p:sp>
        <p:nvSpPr>
          <p:cNvPr id="20498" name="Text Box 46"/>
          <p:cNvSpPr txBox="1">
            <a:spLocks noChangeArrowheads="1"/>
          </p:cNvSpPr>
          <p:nvPr/>
        </p:nvSpPr>
        <p:spPr bwMode="auto">
          <a:xfrm>
            <a:off x="609600" y="431165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chemeClr val="bg1"/>
                </a:solidFill>
                <a:latin typeface="Helvetica"/>
              </a:rPr>
              <a:t>E-government</a:t>
            </a:r>
            <a:endParaRPr lang="es-ES" b="1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20499" name="Oval 51"/>
          <p:cNvSpPr>
            <a:spLocks noChangeArrowheads="1"/>
          </p:cNvSpPr>
          <p:nvPr/>
        </p:nvSpPr>
        <p:spPr bwMode="auto">
          <a:xfrm>
            <a:off x="5370513" y="3505200"/>
            <a:ext cx="1944687" cy="18002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>
              <a:latin typeface="Helvetica"/>
            </a:endParaRPr>
          </a:p>
        </p:txBody>
      </p:sp>
      <p:sp>
        <p:nvSpPr>
          <p:cNvPr id="20500" name="Text Box 52"/>
          <p:cNvSpPr txBox="1">
            <a:spLocks noChangeArrowheads="1"/>
          </p:cNvSpPr>
          <p:nvPr/>
        </p:nvSpPr>
        <p:spPr bwMode="auto">
          <a:xfrm>
            <a:off x="5370513" y="4206875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>
                <a:solidFill>
                  <a:schemeClr val="bg1"/>
                </a:solidFill>
                <a:latin typeface="Helvetica"/>
              </a:rPr>
              <a:t>E-government</a:t>
            </a:r>
            <a:endParaRPr lang="es-ES" b="1">
              <a:solidFill>
                <a:schemeClr val="bg1"/>
              </a:solidFill>
              <a:latin typeface="Helvetica"/>
            </a:endParaRPr>
          </a:p>
        </p:txBody>
      </p:sp>
      <p:sp>
        <p:nvSpPr>
          <p:cNvPr id="20501" name="Oval 53"/>
          <p:cNvSpPr>
            <a:spLocks noChangeArrowheads="1"/>
          </p:cNvSpPr>
          <p:nvPr/>
        </p:nvSpPr>
        <p:spPr bwMode="auto">
          <a:xfrm>
            <a:off x="7086600" y="3914775"/>
            <a:ext cx="1011238" cy="9620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endParaRPr lang="it-IT" sz="1200">
              <a:latin typeface="Helvetica"/>
            </a:endParaRPr>
          </a:p>
        </p:txBody>
      </p:sp>
      <p:sp>
        <p:nvSpPr>
          <p:cNvPr id="20502" name="Text Box 54"/>
          <p:cNvSpPr txBox="1">
            <a:spLocks noChangeArrowheads="1"/>
          </p:cNvSpPr>
          <p:nvPr/>
        </p:nvSpPr>
        <p:spPr bwMode="auto">
          <a:xfrm>
            <a:off x="7269163" y="4168775"/>
            <a:ext cx="8366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1400" b="1">
                <a:solidFill>
                  <a:srgbClr val="8000FF"/>
                </a:solidFill>
                <a:latin typeface="Helvetica"/>
              </a:rPr>
              <a:t>E-demo</a:t>
            </a:r>
          </a:p>
          <a:p>
            <a:pPr algn="ctr"/>
            <a:r>
              <a:rPr lang="es-ES_tradnl" sz="1400" b="1">
                <a:solidFill>
                  <a:srgbClr val="8000FF"/>
                </a:solidFill>
                <a:latin typeface="Helvetica"/>
              </a:rPr>
              <a:t>cracy</a:t>
            </a:r>
            <a:endParaRPr lang="es-ES" sz="1400" b="1">
              <a:solidFill>
                <a:srgbClr val="8000FF"/>
              </a:solidFill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B2EEB3-5ACA-46D0-9C8D-5C5BE501E404}" type="slidenum">
              <a:rPr lang="it-IT" smtClean="0">
                <a:cs typeface="Arial" charset="0"/>
              </a:rPr>
              <a:pPr/>
              <a:t>5</a:t>
            </a:fld>
            <a:endParaRPr lang="it-IT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es-ES_tradnl" sz="4000" smtClean="0">
                <a:latin typeface="Futura"/>
              </a:rPr>
              <a:t>E-government and e-democracy</a:t>
            </a:r>
            <a:endParaRPr lang="es-E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_tradnl" smtClean="0"/>
          </a:p>
          <a:p>
            <a:pPr eaLnBrk="1" hangingPunct="1"/>
            <a:endParaRPr lang="es-ES_tradnl" smtClean="0"/>
          </a:p>
          <a:p>
            <a:pPr eaLnBrk="1" hangingPunct="1"/>
            <a:endParaRPr lang="es-ES" smtClean="0"/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_tradnl" smtClean="0"/>
          </a:p>
          <a:p>
            <a:pPr eaLnBrk="1" hangingPunct="1">
              <a:buFont typeface="Wingdings" pitchFamily="2" charset="2"/>
              <a:buNone/>
            </a:pPr>
            <a:endParaRPr lang="es-ES_tradnl" smtClean="0"/>
          </a:p>
          <a:p>
            <a:pPr eaLnBrk="1" hangingPunct="1"/>
            <a:endParaRPr lang="es-ES" smtClean="0"/>
          </a:p>
        </p:txBody>
      </p:sp>
      <p:graphicFrame>
        <p:nvGraphicFramePr>
          <p:cNvPr id="4141" name="Group 45"/>
          <p:cNvGraphicFramePr>
            <a:graphicFrameLocks noGrp="1"/>
          </p:cNvGraphicFramePr>
          <p:nvPr/>
        </p:nvGraphicFramePr>
        <p:xfrm>
          <a:off x="685800" y="1600200"/>
          <a:ext cx="8001000" cy="3973513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Citizen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as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user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/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customer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of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public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services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,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mismatch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demand-supply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Citizen as organizer and (in)direct involvement in prioritization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Cost saver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Cost driver</a:t>
                      </a: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Effectiveness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and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effiency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Orientation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of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decision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making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process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Interaction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patterns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Values</a:t>
                      </a:r>
                      <a:r>
                        <a:rPr kumimoji="0" lang="es-ES_tradn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 &amp; </a:t>
                      </a:r>
                      <a:r>
                        <a:rPr kumimoji="0" lang="es-ES_tradnl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84" charset="0"/>
                        </a:rPr>
                        <a:t>legitimacy</a:t>
                      </a:r>
                      <a:endParaRPr kumimoji="0" lang="es-ES_tradn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8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179AF-A142-442B-BF94-1231E920D282}" type="slidenum">
              <a:rPr lang="it-IT" smtClean="0">
                <a:cs typeface="Arial" charset="0"/>
              </a:rPr>
              <a:pPr/>
              <a:t>6</a:t>
            </a:fld>
            <a:endParaRPr lang="it-IT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mtClean="0">
                <a:latin typeface="Futura"/>
              </a:rPr>
              <a:t>The Health Sector</a:t>
            </a:r>
            <a:endParaRPr lang="es-E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65275"/>
            <a:ext cx="8229600" cy="4530725"/>
          </a:xfrm>
        </p:spPr>
        <p:txBody>
          <a:bodyPr/>
          <a:lstStyle/>
          <a:p>
            <a:pPr eaLnBrk="1" hangingPunct="1"/>
            <a:r>
              <a:rPr lang="es-ES_tradnl" sz="2800" smtClean="0">
                <a:latin typeface="Helvetica"/>
              </a:rPr>
              <a:t>Consuming a major part of government running costs</a:t>
            </a:r>
          </a:p>
          <a:p>
            <a:pPr eaLnBrk="1" hangingPunct="1"/>
            <a:r>
              <a:rPr lang="es-ES_tradnl" sz="2800" smtClean="0">
                <a:latin typeface="Helvetica"/>
              </a:rPr>
              <a:t>Prioritization dilemma</a:t>
            </a:r>
          </a:p>
          <a:p>
            <a:pPr eaLnBrk="1" hangingPunct="1"/>
            <a:r>
              <a:rPr lang="es-ES_tradnl" sz="2800" smtClean="0">
                <a:latin typeface="Helvetica"/>
              </a:rPr>
              <a:t>High degree of media interest</a:t>
            </a:r>
          </a:p>
          <a:p>
            <a:pPr eaLnBrk="1" hangingPunct="1"/>
            <a:r>
              <a:rPr lang="es-ES_tradnl" sz="2800" smtClean="0">
                <a:latin typeface="Helvetica"/>
              </a:rPr>
              <a:t>A matter of life and death</a:t>
            </a:r>
          </a:p>
          <a:p>
            <a:pPr eaLnBrk="1" hangingPunct="1"/>
            <a:r>
              <a:rPr lang="es-ES_tradnl" sz="2800" smtClean="0">
                <a:latin typeface="Helvetica"/>
              </a:rPr>
              <a:t>Patient grateful for the services and obey decisions OR patient active part in the decision process and controller of the services</a:t>
            </a:r>
          </a:p>
          <a:p>
            <a:pPr eaLnBrk="1" hangingPunct="1"/>
            <a:endParaRPr lang="es-ES" sz="2800" smtClean="0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71C0F-5773-4B2A-97AE-C0FAEE281603}" type="slidenum">
              <a:rPr lang="it-IT" smtClean="0">
                <a:cs typeface="Arial" charset="0"/>
              </a:rPr>
              <a:pPr/>
              <a:t>7</a:t>
            </a:fld>
            <a:endParaRPr lang="it-IT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z="4000" smtClean="0">
                <a:latin typeface="Futura"/>
              </a:rPr>
              <a:t>Patient–Health Sector Interaction</a:t>
            </a:r>
            <a:endParaRPr lang="es-E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Booking of consultation with the GP and supporting documents (pharmacy receipts, letter of discharge)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Patient network hosted by third party by e.g Facebook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Patient network controlled by patient and bringing in expert </a:t>
            </a:r>
            <a:r>
              <a:rPr lang="es-ES_tradnl" sz="2800" i="1" smtClean="0">
                <a:latin typeface="Helvetica"/>
              </a:rPr>
              <a:t>ad hoc</a:t>
            </a:r>
            <a:endParaRPr lang="es-ES_tradnl" sz="2800" smtClean="0">
              <a:latin typeface="Helvetica"/>
            </a:endParaRP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Patient network controlled/ mediated by public sector and hosted by the public sector (Patient network at sundhed.dk)</a:t>
            </a:r>
            <a:endParaRPr lang="es-ES" sz="2800" smtClean="0">
              <a:latin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The e-government and e-democracy challenges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Who should decide which public sector held information can be feeded?</a:t>
            </a:r>
          </a:p>
          <a:p>
            <a:r>
              <a:rPr lang="da-DK" smtClean="0"/>
              <a:t>Part of the information is private property (e.g. the GPs), hence not accessible for the patient unless the GPs allow the patient to access information </a:t>
            </a:r>
          </a:p>
          <a:p>
            <a:r>
              <a:rPr lang="da-DK" smtClean="0"/>
              <a:t>Cost driver or long term reduction of health care costs?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7A3A9-22DD-4671-B65C-34F2545AE680}" type="slidenum">
              <a:rPr lang="it-IT" smtClean="0">
                <a:cs typeface="Arial" charset="0"/>
              </a:rPr>
              <a:pPr/>
              <a:t>8</a:t>
            </a:fld>
            <a:endParaRPr lang="it-IT" smtClean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2666FD-EE93-4273-8E0A-DD52911339E7}" type="slidenum">
              <a:rPr lang="it-IT" smtClean="0">
                <a:cs typeface="Arial" charset="0"/>
              </a:rPr>
              <a:pPr/>
              <a:t>9</a:t>
            </a:fld>
            <a:endParaRPr lang="it-IT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_tradnl" sz="4000" smtClean="0">
                <a:latin typeface="Futura"/>
              </a:rPr>
              <a:t>Consequences</a:t>
            </a:r>
            <a:endParaRPr lang="es-E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If the public sector is not more proactive, legitimacy could erode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Public sector needs to find ways to respond to needs and still ensure a long term role/ prioritization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800" smtClean="0">
                <a:latin typeface="Helvetica"/>
              </a:rPr>
              <a:t>E-government and e-democracy research and policy programs challenged in moving ahead combining the overarching themes and factoring in the domain specific challenges and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Filigrana">
  <a:themeElements>
    <a:clrScheme name="Filigran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ligra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2004:Modelli:Presentazioni:Strutture:Filigrana</Template>
  <TotalTime>226</TotalTime>
  <Words>397</Words>
  <Application>Microsoft Office PowerPoint</Application>
  <PresentationFormat>On-screen Show 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Wingdings</vt:lpstr>
      <vt:lpstr>Times New Roman</vt:lpstr>
      <vt:lpstr>Futura</vt:lpstr>
      <vt:lpstr>Helvetica</vt:lpstr>
      <vt:lpstr>Filigrana</vt:lpstr>
      <vt:lpstr>Filigrana</vt:lpstr>
      <vt:lpstr>Public Sector Process Rebuilding</vt:lpstr>
      <vt:lpstr>Public Sector Process Rebuilding</vt:lpstr>
      <vt:lpstr>Assessment and Benchmarking</vt:lpstr>
      <vt:lpstr>Slide 4</vt:lpstr>
      <vt:lpstr>E-government and e-democracy</vt:lpstr>
      <vt:lpstr>The Health Sector</vt:lpstr>
      <vt:lpstr>Patient–Health Sector Interaction</vt:lpstr>
      <vt:lpstr>The e-government and e-democracy challenges</vt:lpstr>
      <vt:lpstr>Consequences</vt:lpstr>
      <vt:lpstr>Thank you for your attention</vt:lpstr>
    </vt:vector>
  </TitlesOfParts>
  <Company>ceosa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E-health</dc:title>
  <dc:creator>ceosa</dc:creator>
  <cp:lastModifiedBy>saint_marc</cp:lastModifiedBy>
  <cp:revision>16</cp:revision>
  <dcterms:created xsi:type="dcterms:W3CDTF">2008-10-15T16:24:23Z</dcterms:created>
  <dcterms:modified xsi:type="dcterms:W3CDTF">2008-10-29T15:33:41Z</dcterms:modified>
</cp:coreProperties>
</file>