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86" r:id="rId3"/>
    <p:sldId id="288" r:id="rId4"/>
    <p:sldId id="294" r:id="rId5"/>
    <p:sldId id="293" r:id="rId6"/>
    <p:sldId id="289" r:id="rId7"/>
    <p:sldId id="27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D862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850" autoAdjust="0"/>
  </p:normalViewPr>
  <p:slideViewPr>
    <p:cSldViewPr>
      <p:cViewPr>
        <p:scale>
          <a:sx n="90" d="100"/>
          <a:sy n="90" d="100"/>
        </p:scale>
        <p:origin x="-61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C139BF-B760-4020-9489-F9E27C9827E1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42DF75-D7E8-49D8-B408-4F683C0CE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FC1C66-0896-4AAF-949D-7CA30B321EF0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1F950A6-8EA9-4D25-92AC-A4523CEF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07294D-A095-4724-A183-9838E11F9B3D}" type="slidenum">
              <a:rPr lang="da-DK" smtClean="0">
                <a:cs typeface="Arial" charset="0"/>
              </a:rPr>
              <a:pPr/>
              <a:t>7</a:t>
            </a:fld>
            <a:endParaRPr lang="da-DK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F59C-AF33-44D4-9301-D9847EF9CC82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7768-3028-449C-B5EB-C176E1937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8C48-739B-4E73-AF5B-70134075E40D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981F-883F-4AD4-B174-C68B3475E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BD16-2029-4B48-B789-090602A7A883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E204-6CE6-4151-924A-1983028B2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11213" y="692150"/>
            <a:ext cx="7808912" cy="5208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22E3-037D-4A4E-A9FA-2F1E78482682}" type="datetime1">
              <a:rPr lang="uk-UA"/>
              <a:pPr>
                <a:defRPr/>
              </a:pPr>
              <a:t>19.06.2012</a:t>
            </a:fld>
            <a:r>
              <a:rPr lang="en-US"/>
              <a:t>Meeting on Regional Protection Programmes</a:t>
            </a:r>
          </a:p>
          <a:p>
            <a:pPr>
              <a:defRPr/>
            </a:pPr>
            <a:r>
              <a:rPr lang="en-US"/>
              <a:t>Brussels, 3 July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9761-474B-40BA-8A67-C0774F3184F7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AC59-0ABE-4D5E-BE50-E3D3E62A8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7A0C-0D76-4EBA-BD84-C81A7285D82F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600E-97DE-477D-9DA4-B9F8B41B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153F-C028-4033-9B5F-0890FF18E32A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35CE-8808-426A-A580-0AD124A8E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8107-0766-4291-9519-F2360A4349F0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C0F8-3EEA-44FC-9805-E0522B03C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1FD1-B374-4D3F-BD8E-DB4ADFEF1ABA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4026-2BFB-4551-9816-860CF171B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183B-244E-4C17-B0F7-EE8812F9CE6E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5A03-01E5-4890-B067-D48DBACD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D9C3-934C-43A7-8305-8D399B285527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F25B-8AD1-41F5-986D-DC46340D4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18ED-1864-4CE1-9D15-2F8076C2A676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3CA0-EB1D-482A-872C-6104D9189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6D279-DBB7-49E3-BD15-172176947F5C}" type="datetimeFigureOut">
              <a:rPr lang="ru-RU"/>
              <a:pPr>
                <a:defRPr/>
              </a:pPr>
              <a:t>19.06.2012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D1D15-2324-40E6-BCE8-C33231098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c.globalsite.dk/u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Krista.zongolowicz@drc.dk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facebook.com/DatskijSov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rc.dk/" TargetMode="External"/><Relationship Id="rId5" Type="http://schemas.openxmlformats.org/officeDocument/2006/relationships/hyperlink" Target="mailto:drc.ukraine@drc.dk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drc.globalsite.dk/dk/Materiale/Logos/logo_e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38"/>
            <a:ext cx="1714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http://europa.eu/abc/symbols/emblem/images/europ_flag/jau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981075"/>
            <a:ext cx="9144000" cy="5876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4840" y="1852950"/>
            <a:ext cx="4321176" cy="3016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detention of unaccompanied minor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GB" sz="3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sz="3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asylum 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seekers </a:t>
            </a:r>
          </a:p>
          <a:p>
            <a:pPr algn="ctr">
              <a:defRPr/>
            </a:pP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Ukraine</a:t>
            </a:r>
            <a:endParaRPr lang="ru-RU" sz="3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0" y="64230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 smtClean="0"/>
              <a:t>Danish </a:t>
            </a:r>
            <a:r>
              <a:rPr lang="en-US" sz="1200" b="1" i="1" dirty="0"/>
              <a:t>Refugee Council </a:t>
            </a:r>
            <a:r>
              <a:rPr lang="en-US" sz="1200" b="1" i="1" dirty="0" smtClean="0"/>
              <a:t>implements the project funded </a:t>
            </a:r>
            <a:r>
              <a:rPr lang="en-US" sz="1200" b="1" i="1" dirty="0"/>
              <a:t>by the European</a:t>
            </a:r>
            <a:r>
              <a:rPr lang="ru-RU" sz="1200" b="1" i="1" dirty="0"/>
              <a:t> </a:t>
            </a:r>
            <a:r>
              <a:rPr lang="en-US" sz="1200" b="1" i="1" dirty="0" smtClean="0"/>
              <a:t>Un</a:t>
            </a:r>
            <a:r>
              <a:rPr lang="en-US" sz="1200" b="1" i="1" dirty="0" smtClean="0"/>
              <a:t>ion </a:t>
            </a:r>
            <a:r>
              <a:rPr lang="en-US" sz="1200" b="1" i="1" dirty="0"/>
              <a:t>under the EU Regional Protection </a:t>
            </a:r>
            <a:r>
              <a:rPr lang="en-US" sz="1200" b="1" i="1" dirty="0" err="1" smtClean="0"/>
              <a:t>Programme</a:t>
            </a:r>
            <a:r>
              <a:rPr lang="en-US" sz="1200" b="1" i="1" dirty="0" smtClean="0"/>
              <a:t>, “Legal and Social Protection of Asylum Seeking and Refugee Children in Ukraine, Belarus and Moldova.”</a:t>
            </a:r>
            <a:endParaRPr lang="en-GB" sz="1200" b="1" i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268760"/>
            <a:ext cx="3312368" cy="49685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460432" y="4221088"/>
            <a:ext cx="307777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i="1" dirty="0" smtClean="0">
                <a:latin typeface="+mn-lt"/>
              </a:rPr>
              <a:t>Photo courtesy of </a:t>
            </a:r>
            <a:r>
              <a:rPr lang="en-US" sz="800" i="1" dirty="0" err="1" smtClean="0">
                <a:latin typeface="+mn-lt"/>
              </a:rPr>
              <a:t>Aleksandr</a:t>
            </a:r>
            <a:r>
              <a:rPr lang="en-US" sz="800" i="1" dirty="0" smtClean="0">
                <a:latin typeface="+mn-lt"/>
              </a:rPr>
              <a:t> </a:t>
            </a:r>
            <a:r>
              <a:rPr lang="en-US" sz="800" i="1" dirty="0" err="1" smtClean="0">
                <a:latin typeface="+mn-lt"/>
              </a:rPr>
              <a:t>Bezobchuk</a:t>
            </a:r>
            <a:endParaRPr lang="ru-RU" sz="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1213" y="692150"/>
            <a:ext cx="6569075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da-DK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15888"/>
            <a:ext cx="8280400" cy="558482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000"/>
          </a:p>
        </p:txBody>
      </p:sp>
      <p:pic>
        <p:nvPicPr>
          <p:cNvPr id="31748" name="Рисунок 3" descr="DRC_logo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643563"/>
            <a:ext cx="17859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5" descr="Normal reproduction in 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0"/>
            <a:ext cx="1196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250px-Europe-Ukraine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67604"/>
            <a:ext cx="3240360" cy="27214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1751" name="Picture 7" descr="banner_ukraine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0648"/>
            <a:ext cx="4106861" cy="182017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6" descr="250px-Europe-Ukraine_sv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79912" y="2453362"/>
            <a:ext cx="4608512" cy="32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1213" y="692150"/>
            <a:ext cx="6569075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da-DK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15888"/>
            <a:ext cx="8280400" cy="558482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000"/>
          </a:p>
        </p:txBody>
      </p:sp>
      <p:pic>
        <p:nvPicPr>
          <p:cNvPr id="35844" name="Рисунок 3" descr="DRC_logo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643563"/>
            <a:ext cx="17859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5" descr="Normal reproduction in 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0"/>
            <a:ext cx="1196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250px-Afghanistan_(orthographic_projection)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304107" cy="2304107"/>
          </a:xfrm>
          <a:prstGeom prst="rect">
            <a:avLst/>
          </a:prstGeom>
          <a:noFill/>
        </p:spPr>
      </p:pic>
      <p:pic>
        <p:nvPicPr>
          <p:cNvPr id="35849" name="Picture 9" descr="250px-Somalia_(orthographic_projection)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648"/>
            <a:ext cx="2305601" cy="2304678"/>
          </a:xfrm>
          <a:prstGeom prst="rect">
            <a:avLst/>
          </a:prstGeom>
          <a:noFill/>
        </p:spPr>
      </p:pic>
      <p:pic>
        <p:nvPicPr>
          <p:cNvPr id="35850" name="Picture 10" descr="banner_somalia_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2592288" cy="11493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5851" name="Picture 11" descr="banner_afghanist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5109" y="1628800"/>
            <a:ext cx="2593355" cy="11497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99591" y="2996952"/>
          <a:ext cx="7200801" cy="24405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00267"/>
                <a:gridCol w="2400267"/>
                <a:gridCol w="2400267"/>
              </a:tblGrid>
              <a:tr h="7722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Statistics:</a:t>
                      </a:r>
                    </a:p>
                    <a:p>
                      <a:r>
                        <a:rPr lang="en-US" sz="1600" dirty="0" smtClean="0"/>
                        <a:t>Unaccompanied minor asylum seekers in Ukraine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Source:</a:t>
                      </a:r>
                    </a:p>
                    <a:p>
                      <a:r>
                        <a:rPr lang="en-US" sz="1600" dirty="0" smtClean="0"/>
                        <a:t>DRC/UNHCR/NGO</a:t>
                      </a:r>
                      <a:endParaRPr lang="en-US" sz="1600" baseline="0" dirty="0" smtClean="0"/>
                    </a:p>
                    <a:p>
                      <a:r>
                        <a:rPr lang="en-US" sz="1200" i="1" baseline="0" dirty="0" smtClean="0"/>
                        <a:t>(19 June 2012)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Source: </a:t>
                      </a:r>
                    </a:p>
                    <a:p>
                      <a:r>
                        <a:rPr lang="en-US" sz="1600" dirty="0" smtClean="0"/>
                        <a:t>State Migration Service</a:t>
                      </a:r>
                    </a:p>
                    <a:p>
                      <a:r>
                        <a:rPr lang="en-US" sz="1200" i="1" dirty="0" smtClean="0"/>
                        <a:t>(19 June 2012)</a:t>
                      </a:r>
                      <a:endParaRPr lang="ru-RU" sz="1200" i="1" dirty="0"/>
                    </a:p>
                  </a:txBody>
                  <a:tcPr/>
                </a:tc>
              </a:tr>
              <a:tr h="35224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“Clarifying</a:t>
                      </a:r>
                      <a:r>
                        <a:rPr lang="en-US" sz="1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NGO statistics”</a:t>
                      </a:r>
                      <a:endParaRPr lang="ru-RU" sz="14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1808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Countries of Origin/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Gender breakdown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 – Afghanistan (all male)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73 –</a:t>
                      </a:r>
                      <a:r>
                        <a:rPr lang="en-GB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Somali (56 male, 17 female)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03 – Eritrea (all male)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02 – Guinea (1</a:t>
                      </a:r>
                      <a:r>
                        <a:rPr lang="en-GB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male, 1 female)</a:t>
                      </a:r>
                    </a:p>
                    <a:p>
                      <a:r>
                        <a:rPr lang="en-GB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07 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DR Congo, Ethiopia, Côte d'Ivoire, Syria, Egypt, Sierra Leone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87824" y="83845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54% Somalis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8367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+mj-lt"/>
              </a:rPr>
              <a:t>37% Afghans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7010" y="1988840"/>
            <a:ext cx="207447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9% from elsewhere 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(Syria, Egypt, and 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sub-Saharan Africa)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8864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</a:rPr>
              <a:t>Unaccompanied minor asylum seekers in Ukraine </a:t>
            </a:r>
            <a:endParaRPr lang="en-US" b="1" dirty="0" smtClean="0">
              <a:solidFill>
                <a:srgbClr val="99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1213" y="692150"/>
            <a:ext cx="6569075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da-DK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15888"/>
            <a:ext cx="8280400" cy="558482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000"/>
          </a:p>
        </p:txBody>
      </p:sp>
      <p:pic>
        <p:nvPicPr>
          <p:cNvPr id="35844" name="Рисунок 3" descr="DRC_logo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643563"/>
            <a:ext cx="17859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5" descr="Normal reproduction in 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0"/>
            <a:ext cx="1196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250px-Afghanistan_(orthographic_projection)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304107" cy="2304107"/>
          </a:xfrm>
          <a:prstGeom prst="rect">
            <a:avLst/>
          </a:prstGeom>
          <a:noFill/>
        </p:spPr>
      </p:pic>
      <p:pic>
        <p:nvPicPr>
          <p:cNvPr id="35849" name="Picture 9" descr="250px-Somalia_(orthographic_projection)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648"/>
            <a:ext cx="2305601" cy="2304678"/>
          </a:xfrm>
          <a:prstGeom prst="rect">
            <a:avLst/>
          </a:prstGeom>
          <a:noFill/>
        </p:spPr>
      </p:pic>
      <p:pic>
        <p:nvPicPr>
          <p:cNvPr id="35850" name="Picture 10" descr="banner_somalia_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2592288" cy="11493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5851" name="Picture 11" descr="banner_afghanist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5109" y="1628800"/>
            <a:ext cx="2593355" cy="11497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99591" y="2996953"/>
          <a:ext cx="7200801" cy="19762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00267"/>
                <a:gridCol w="2400267"/>
                <a:gridCol w="2400267"/>
              </a:tblGrid>
              <a:tr h="8060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Statistics:</a:t>
                      </a:r>
                    </a:p>
                    <a:p>
                      <a:r>
                        <a:rPr lang="en-US" sz="1600" dirty="0" smtClean="0"/>
                        <a:t>Unaccompanied minor asylum seekers in Ukraine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Source:</a:t>
                      </a:r>
                    </a:p>
                    <a:p>
                      <a:r>
                        <a:rPr lang="en-US" sz="1600" dirty="0" smtClean="0"/>
                        <a:t>DRC/UNHCR/NGO</a:t>
                      </a:r>
                      <a:endParaRPr lang="en-US" sz="1600" baseline="0" dirty="0" smtClean="0"/>
                    </a:p>
                    <a:p>
                      <a:r>
                        <a:rPr lang="en-US" sz="1200" i="1" baseline="0" dirty="0" smtClean="0"/>
                        <a:t>(19 June 2012)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Source: </a:t>
                      </a:r>
                    </a:p>
                    <a:p>
                      <a:r>
                        <a:rPr lang="en-US" sz="1600" dirty="0" smtClean="0"/>
                        <a:t>State Migration Service</a:t>
                      </a:r>
                    </a:p>
                    <a:p>
                      <a:r>
                        <a:rPr lang="en-US" sz="1200" i="1" dirty="0" smtClean="0"/>
                        <a:t>(19 June 2012)</a:t>
                      </a:r>
                      <a:endParaRPr lang="ru-RU" sz="1200" i="1" dirty="0"/>
                    </a:p>
                  </a:txBody>
                  <a:tcPr/>
                </a:tc>
              </a:tr>
              <a:tr h="3582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82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asylum procedures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1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appeals procedures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statistics</a:t>
                      </a: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907704" y="18864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990000"/>
                </a:solidFill>
                <a:latin typeface="+mj-lt"/>
              </a:rPr>
              <a:t>Unaccompanied minor asylum seekers in Ukraine </a:t>
            </a:r>
            <a:endParaRPr lang="en-US" b="1" dirty="0" smtClean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838453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+mj-lt"/>
              </a:rPr>
              <a:t>62%  of  unaccompanied minor applicants are Somalis</a:t>
            </a:r>
            <a:endParaRPr lang="ru-RU" sz="1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83671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C00000"/>
                </a:solidFill>
                <a:latin typeface="+mn-lt"/>
              </a:rPr>
              <a:t>33% of </a:t>
            </a:r>
            <a:r>
              <a:rPr lang="en-US" sz="1500" b="1" dirty="0" smtClean="0">
                <a:solidFill>
                  <a:srgbClr val="C00000"/>
                </a:solidFill>
                <a:latin typeface="+mn-lt"/>
              </a:rPr>
              <a:t>unaccompanied </a:t>
            </a:r>
            <a:r>
              <a:rPr lang="en-US" sz="1500" b="1" dirty="0" smtClean="0">
                <a:solidFill>
                  <a:srgbClr val="C00000"/>
                </a:solidFill>
                <a:latin typeface="+mn-lt"/>
              </a:rPr>
              <a:t>minor applicants are Afghans</a:t>
            </a:r>
            <a:endParaRPr lang="ru-RU" sz="15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4393" y="2339588"/>
            <a:ext cx="17597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+mn-lt"/>
              </a:rPr>
              <a:t>5% from elsewhere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1213" y="692150"/>
            <a:ext cx="6569075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da-DK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15888"/>
            <a:ext cx="8280400" cy="558482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000"/>
          </a:p>
        </p:txBody>
      </p:sp>
      <p:pic>
        <p:nvPicPr>
          <p:cNvPr id="35844" name="Рисунок 3" descr="DRC_logo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643563"/>
            <a:ext cx="17859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5" descr="Normal reproduction in 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0"/>
            <a:ext cx="1196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OM MAC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908720"/>
            <a:ext cx="1728192" cy="1728192"/>
          </a:xfrm>
          <a:prstGeom prst="rect">
            <a:avLst/>
          </a:prstGeom>
          <a:solidFill>
            <a:srgbClr val="C00000"/>
          </a:solidFill>
          <a:ln>
            <a:solidFill>
              <a:srgbClr val="C00000">
                <a:alpha val="49000"/>
              </a:srgbClr>
            </a:solidFill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908720"/>
          <a:ext cx="6264696" cy="2301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Statistics:</a:t>
                      </a:r>
                    </a:p>
                    <a:p>
                      <a:r>
                        <a:rPr lang="en-US" sz="1800" dirty="0" smtClean="0"/>
                        <a:t>Detained unaccompanied minors in Ukraine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Source:</a:t>
                      </a:r>
                    </a:p>
                    <a:p>
                      <a:r>
                        <a:rPr lang="en-US" sz="1600" dirty="0" smtClean="0"/>
                        <a:t>DRC/UNHCR/NGO</a:t>
                      </a:r>
                      <a:endParaRPr lang="en-US" sz="1600" baseline="0" dirty="0" smtClean="0"/>
                    </a:p>
                    <a:p>
                      <a:r>
                        <a:rPr lang="en-US" sz="1200" i="1" baseline="0" dirty="0" smtClean="0"/>
                        <a:t>(31 May 2012)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Source: </a:t>
                      </a:r>
                    </a:p>
                    <a:p>
                      <a:r>
                        <a:rPr lang="en-US" sz="1600" dirty="0" smtClean="0"/>
                        <a:t>State Migration Service</a:t>
                      </a:r>
                    </a:p>
                    <a:p>
                      <a:r>
                        <a:rPr lang="en-US" sz="1200" i="1" dirty="0" smtClean="0"/>
                        <a:t>(31 May 2012)</a:t>
                      </a:r>
                      <a:endParaRPr lang="ru-RU" sz="12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Chernigiv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MAC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Volyn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MAC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03648" y="3953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B40000"/>
                </a:solidFill>
                <a:latin typeface="+mj-lt"/>
              </a:rPr>
              <a:t>Detained unaccompanied </a:t>
            </a:r>
            <a:r>
              <a:rPr lang="en-US" b="1" dirty="0" smtClean="0">
                <a:solidFill>
                  <a:srgbClr val="B40000"/>
                </a:solidFill>
                <a:latin typeface="+mj-lt"/>
              </a:rPr>
              <a:t>minor asylum seekers in Ukraine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2440" y="692696"/>
            <a:ext cx="307777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i="1" dirty="0" smtClean="0">
                <a:latin typeface="+mn-lt"/>
              </a:rPr>
              <a:t>Photo courtesy of IOM Mission to Ukraine</a:t>
            </a:r>
            <a:endParaRPr lang="ru-RU" sz="800" i="1" dirty="0">
              <a:latin typeface="+mn-lt"/>
            </a:endParaRPr>
          </a:p>
        </p:txBody>
      </p:sp>
      <p:pic>
        <p:nvPicPr>
          <p:cNvPr id="21" name="Picture 6" descr="250px-Europe-Ukraine_sv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3356993"/>
            <a:ext cx="2689649" cy="18722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 rot="1726497">
            <a:off x="295322" y="3412786"/>
            <a:ext cx="618368" cy="340616"/>
          </a:xfrm>
          <a:prstGeom prst="rightArrow">
            <a:avLst/>
          </a:prstGeom>
          <a:solidFill>
            <a:srgbClr val="C0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890231">
            <a:off x="1951028" y="3350427"/>
            <a:ext cx="618368" cy="340616"/>
          </a:xfrm>
          <a:prstGeom prst="rightArrow">
            <a:avLst/>
          </a:prstGeom>
          <a:solidFill>
            <a:srgbClr val="C0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203848" y="3349895"/>
          <a:ext cx="5436096" cy="21673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59024"/>
                <a:gridCol w="1359024"/>
                <a:gridCol w="1359024"/>
                <a:gridCol w="1359024"/>
              </a:tblGrid>
              <a:tr h="41764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Country of Origin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600" b="1" i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Eritrea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err="1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dirty="0" err="1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Guinea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 err="1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Somalia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1" kern="1200" dirty="0" err="1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8182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600" b="1" i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1" kern="1200" dirty="0" err="1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 err="1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B4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1" kern="1200" dirty="0" smtClean="0">
                        <a:solidFill>
                          <a:srgbClr val="B4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1213" y="692150"/>
            <a:ext cx="6569075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da-DK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15888"/>
            <a:ext cx="8280400" cy="5584825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000"/>
          </a:p>
        </p:txBody>
      </p:sp>
      <p:pic>
        <p:nvPicPr>
          <p:cNvPr id="36868" name="Рисунок 3" descr="DRC_logo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643563"/>
            <a:ext cx="17859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5" descr="Normal reproduction in 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0"/>
            <a:ext cx="1196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39537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+mj-lt"/>
              </a:rPr>
              <a:t>Conditions contributing to the detention of  unaccompanied </a:t>
            </a:r>
            <a:r>
              <a:rPr lang="en-US" sz="2000" b="1" dirty="0" smtClean="0">
                <a:solidFill>
                  <a:srgbClr val="990000"/>
                </a:solidFill>
                <a:latin typeface="+mj-lt"/>
              </a:rPr>
              <a:t>minor asylum seekers in Ukraine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7791"/>
            <a:ext cx="1872208" cy="2809201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>
                <a:alpha val="48000"/>
              </a:srgb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9767" y="1340768"/>
            <a:ext cx="307777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i="1" dirty="0" smtClean="0">
                <a:latin typeface="+mn-lt"/>
              </a:rPr>
              <a:t>Photo courtesy of </a:t>
            </a:r>
            <a:r>
              <a:rPr lang="en-US" sz="800" i="1" dirty="0" err="1" smtClean="0">
                <a:latin typeface="+mn-lt"/>
              </a:rPr>
              <a:t>Aleksandr</a:t>
            </a:r>
            <a:r>
              <a:rPr lang="en-US" sz="800" i="1" dirty="0" smtClean="0">
                <a:latin typeface="+mn-lt"/>
              </a:rPr>
              <a:t> </a:t>
            </a:r>
            <a:r>
              <a:rPr lang="en-US" sz="800" i="1" dirty="0" err="1" smtClean="0">
                <a:latin typeface="+mn-lt"/>
              </a:rPr>
              <a:t>Bezobchuk</a:t>
            </a:r>
            <a:endParaRPr lang="ru-RU" sz="8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112648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I. State Migration Service new policy </a:t>
            </a:r>
            <a:r>
              <a:rPr lang="en-US" b="1" dirty="0" smtClean="0">
                <a:latin typeface="+mn-lt"/>
              </a:rPr>
              <a:t>not to release detainees upon asylum application</a:t>
            </a:r>
            <a:r>
              <a:rPr lang="en-US" dirty="0" smtClean="0">
                <a:latin typeface="+mn-lt"/>
              </a:rPr>
              <a:t> (since  end of 2011)</a:t>
            </a:r>
          </a:p>
        </p:txBody>
      </p:sp>
      <p:pic>
        <p:nvPicPr>
          <p:cNvPr id="11" name="Рисунок 10" descr="foot IMG_9825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804248" y="2852936"/>
            <a:ext cx="1800201" cy="270030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532440" y="3501008"/>
            <a:ext cx="307777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00" i="1" dirty="0" smtClean="0">
                <a:latin typeface="+mn-lt"/>
              </a:rPr>
              <a:t>Photo courtesy of </a:t>
            </a:r>
            <a:r>
              <a:rPr lang="en-US" sz="800" i="1" dirty="0" err="1" smtClean="0">
                <a:latin typeface="+mn-lt"/>
              </a:rPr>
              <a:t>Aleksandr</a:t>
            </a:r>
            <a:r>
              <a:rPr lang="en-US" sz="800" i="1" dirty="0" smtClean="0">
                <a:latin typeface="+mn-lt"/>
              </a:rPr>
              <a:t> </a:t>
            </a:r>
            <a:r>
              <a:rPr lang="en-US" sz="800" i="1" dirty="0" err="1" smtClean="0">
                <a:latin typeface="+mn-lt"/>
              </a:rPr>
              <a:t>Bezobchuk</a:t>
            </a:r>
            <a:endParaRPr lang="ru-RU" sz="800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20660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II. </a:t>
            </a:r>
            <a:r>
              <a:rPr lang="en-US" b="1" dirty="0" smtClean="0">
                <a:latin typeface="+mn-lt"/>
              </a:rPr>
              <a:t>Detention by court order </a:t>
            </a:r>
            <a:r>
              <a:rPr lang="en-US" dirty="0" smtClean="0">
                <a:latin typeface="+mn-lt"/>
              </a:rPr>
              <a:t>for those not in asylum procedures, however abnormalities in proceedings  </a:t>
            </a: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58286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IV. </a:t>
            </a:r>
            <a:r>
              <a:rPr lang="en-US" b="1" dirty="0" smtClean="0">
                <a:latin typeface="+mn-lt"/>
              </a:rPr>
              <a:t>Inter-agency instructions </a:t>
            </a:r>
            <a:r>
              <a:rPr lang="en-US" dirty="0" smtClean="0">
                <a:latin typeface="+mn-lt"/>
              </a:rPr>
              <a:t>on the identification and reception of unaccompanied minors still to be finalized</a:t>
            </a:r>
            <a:endParaRPr lang="ru-R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57301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III. </a:t>
            </a:r>
            <a:r>
              <a:rPr lang="en-US" b="1" dirty="0" smtClean="0">
                <a:latin typeface="+mn-lt"/>
              </a:rPr>
              <a:t>Age-assessment procedure </a:t>
            </a:r>
            <a:r>
              <a:rPr lang="en-US" dirty="0" smtClean="0">
                <a:latin typeface="+mn-lt"/>
              </a:rPr>
              <a:t>required by new law on refugees (July 2011), but not yet devised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6"/>
          <p:cNvSpPr>
            <a:spLocks noGrp="1"/>
          </p:cNvSpPr>
          <p:nvPr>
            <p:ph/>
          </p:nvPr>
        </p:nvSpPr>
        <p:spPr>
          <a:xfrm>
            <a:off x="0" y="981075"/>
            <a:ext cx="9144000" cy="58769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27650" name="Рисунок 4" descr="DRC_logo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178593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5" descr="Normal reproduction in 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175"/>
            <a:ext cx="1368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7"/>
          <p:cNvSpPr>
            <a:spLocks noChangeArrowheads="1"/>
          </p:cNvSpPr>
          <p:nvPr/>
        </p:nvSpPr>
        <p:spPr bwMode="auto">
          <a:xfrm>
            <a:off x="0" y="10541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Thank you for your attention! </a:t>
            </a: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4932040" y="5517232"/>
            <a:ext cx="41044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Danish Refugee Council, Ukraine</a:t>
            </a:r>
          </a:p>
          <a:p>
            <a:r>
              <a:rPr lang="en-US" dirty="0">
                <a:hlinkClick r:id="rId5"/>
              </a:rPr>
              <a:t>drc.ukraine@drc.dk</a:t>
            </a:r>
            <a:r>
              <a:rPr lang="en-US" dirty="0"/>
              <a:t>       </a:t>
            </a:r>
            <a:r>
              <a:rPr lang="en-US" dirty="0" smtClean="0">
                <a:hlinkClick r:id="rId6"/>
              </a:rPr>
              <a:t>www.drc.dk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www.facebook.com/DatskijSovet</a:t>
            </a:r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/>
              <a:t>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496" y="5517232"/>
            <a:ext cx="4392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Krista </a:t>
            </a:r>
            <a:r>
              <a:rPr lang="en-US" b="1" dirty="0" err="1" smtClean="0"/>
              <a:t>Zongolowicz</a:t>
            </a:r>
            <a:r>
              <a:rPr lang="en-US" b="1" dirty="0" smtClean="0"/>
              <a:t>, Country Director</a:t>
            </a:r>
            <a:endParaRPr lang="en-US" b="1" dirty="0"/>
          </a:p>
          <a:p>
            <a:r>
              <a:rPr lang="en-US" dirty="0" smtClean="0">
                <a:hlinkClick r:id="rId8"/>
              </a:rPr>
              <a:t>krista.zongolowicz@drc.dk</a:t>
            </a:r>
            <a:endParaRPr lang="en-US" dirty="0" smtClean="0"/>
          </a:p>
          <a:p>
            <a:r>
              <a:rPr lang="en-US" dirty="0" smtClean="0"/>
              <a:t>Telephone +38 0 44 279 1144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 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916832"/>
            <a:ext cx="4536504" cy="3035025"/>
          </a:xfrm>
          <a:prstGeom prst="rect">
            <a:avLst/>
          </a:prstGeom>
          <a:noFill/>
          <a:ln w="9525">
            <a:solidFill>
              <a:srgbClr val="B4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426</Words>
  <Application>Microsoft Office PowerPoint</Application>
  <PresentationFormat>Экран (4:3)</PresentationFormat>
  <Paragraphs>107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СТАТУСЕ БЕЖЕНЦЕВ</dc:title>
  <dc:creator>1</dc:creator>
  <cp:lastModifiedBy>1</cp:lastModifiedBy>
  <cp:revision>197</cp:revision>
  <dcterms:created xsi:type="dcterms:W3CDTF">2009-10-12T13:33:28Z</dcterms:created>
  <dcterms:modified xsi:type="dcterms:W3CDTF">2012-06-19T15:57:29Z</dcterms:modified>
</cp:coreProperties>
</file>