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  <p:sldMasterId id="2147483749" r:id="rId2"/>
    <p:sldMasterId id="2147483747" r:id="rId3"/>
    <p:sldMasterId id="2147483685" r:id="rId4"/>
    <p:sldMasterId id="2147483687" r:id="rId5"/>
    <p:sldMasterId id="2147483677" r:id="rId6"/>
    <p:sldMasterId id="2147483816" r:id="rId7"/>
    <p:sldMasterId id="2147483829" r:id="rId8"/>
  </p:sldMasterIdLst>
  <p:notesMasterIdLst>
    <p:notesMasterId r:id="rId22"/>
  </p:notesMasterIdLst>
  <p:handoutMasterIdLst>
    <p:handoutMasterId r:id="rId23"/>
  </p:handoutMasterIdLst>
  <p:sldIdLst>
    <p:sldId id="257" r:id="rId9"/>
    <p:sldId id="318" r:id="rId10"/>
    <p:sldId id="322" r:id="rId11"/>
    <p:sldId id="337" r:id="rId12"/>
    <p:sldId id="328" r:id="rId13"/>
    <p:sldId id="339" r:id="rId14"/>
    <p:sldId id="341" r:id="rId15"/>
    <p:sldId id="340" r:id="rId16"/>
    <p:sldId id="331" r:id="rId17"/>
    <p:sldId id="334" r:id="rId18"/>
    <p:sldId id="342" r:id="rId19"/>
    <p:sldId id="343" r:id="rId20"/>
    <p:sldId id="310" r:id="rId21"/>
  </p:sldIdLst>
  <p:sldSz cx="9144000" cy="5143500" type="screen16x9"/>
  <p:notesSz cx="6805613" cy="9944100"/>
  <p:defaultTextStyle>
    <a:defPPr>
      <a:defRPr lang="fr-FR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33DE4919-90E9-4741-AB6E-7721EB3F97D3}">
          <p14:sldIdLst>
            <p14:sldId id="257"/>
            <p14:sldId id="318"/>
            <p14:sldId id="322"/>
            <p14:sldId id="337"/>
            <p14:sldId id="328"/>
            <p14:sldId id="339"/>
            <p14:sldId id="341"/>
            <p14:sldId id="340"/>
            <p14:sldId id="331"/>
            <p14:sldId id="334"/>
            <p14:sldId id="342"/>
            <p14:sldId id="343"/>
            <p14:sldId id="310"/>
          </p14:sldIdLst>
        </p14:section>
        <p14:section name="Untitled Section" id="{A42107B6-CFDC-43A0-AE66-72DAC5B4568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40"/>
    <a:srgbClr val="0D34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3792" autoAdjust="0"/>
  </p:normalViewPr>
  <p:slideViewPr>
    <p:cSldViewPr snapToGrid="0" snapToObjects="1">
      <p:cViewPr varScale="1">
        <p:scale>
          <a:sx n="84" d="100"/>
          <a:sy n="84" d="100"/>
        </p:scale>
        <p:origin x="800" y="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14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CBEFC0B-5551-46D7-8CC2-DAFF384D9B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9A9362-1D15-4D76-B100-800E1ED1A7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CF6B2577-5E58-4683-A09C-06CDE58C6C88}" type="datetime1">
              <a:rPr lang="fr-FR"/>
              <a:pPr>
                <a:defRPr/>
              </a:pPr>
              <a:t>14/12/2025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0DC7F99-A565-443F-8AFA-F295F98765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96E7DA0-6332-4393-9FE8-564B55FDAC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wrap="square" lIns="95706" tIns="47854" rIns="95706" bIns="4785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BFBA4152-FD16-42C6-81E3-AD9C7D43070C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B89D505-510A-42EC-9691-2CF023E10E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29AFA59-A7F5-46CA-A4C3-057C722AB55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DD620BEF-2F66-4843-92A1-BC0D79EAB052}" type="datetime1">
              <a:rPr lang="fr-FR"/>
              <a:pPr>
                <a:defRPr/>
              </a:pPr>
              <a:t>14/12/2025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F798C65E-A4D8-4544-A1A7-18536BF983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6" tIns="47854" rIns="95706" bIns="47854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05E3AF90-2FB0-46B0-A843-50DA57897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3537" cy="4475162"/>
          </a:xfrm>
          <a:prstGeom prst="rect">
            <a:avLst/>
          </a:prstGeom>
        </p:spPr>
        <p:txBody>
          <a:bodyPr vert="horz" lIns="95706" tIns="47854" rIns="95706" bIns="47854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834D44-6D53-4927-8AD6-90B9112628B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CC93CF-4C1D-40A3-A998-7AFC348F3E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wrap="square" lIns="95706" tIns="47854" rIns="95706" bIns="4785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CD91D898-C786-4C5B-BF7A-1E0F2AAC44B7}" type="slidenum">
              <a:rPr lang="fr-FR" altLang="fr-FR"/>
              <a:pPr/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1D898-C786-4C5B-BF7A-1E0F2AAC44B7}" type="slidenum">
              <a:rPr lang="fr-FR" altLang="fr-FR" smtClean="0"/>
              <a:pPr/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14174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1D898-C786-4C5B-BF7A-1E0F2AAC44B7}" type="slidenum">
              <a:rPr lang="fr-FR" altLang="fr-FR" smtClean="0"/>
              <a:pPr/>
              <a:t>13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30636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781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450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92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837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970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715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2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457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251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154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52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592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78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908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852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295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97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80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25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13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hf hdr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rgbClr val="FFFFFF"/>
          </a:solidFill>
          <a:latin typeface="Arial Narrow" charset="0"/>
          <a:ea typeface="Arial Narrow" charset="0"/>
          <a:cs typeface="Arial Narrow" charset="0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62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0F7CCF-A953-D90D-E871-1AE70D9541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85120"/>
            <a:ext cx="9144000" cy="4524670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5140664-B5DD-E3CC-BF0C-75CD36A1D3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86028" y="1616884"/>
          <a:ext cx="2391838" cy="1901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409420" imgH="2710881" progId="">
                  <p:embed/>
                </p:oleObj>
              </mc:Choice>
              <mc:Fallback>
                <p:oleObj r:id="rId3" imgW="3409420" imgH="2710881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5140664-B5DD-E3CC-BF0C-75CD36A1D3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86028" y="1616884"/>
                        <a:ext cx="2391838" cy="1901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0712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C21E2-01F8-B6ED-9B0F-BC51EF8BE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9E64F4-5334-F1DF-1D28-F04B727102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0606"/>
            <a:ext cx="9144000" cy="666750"/>
          </a:xfrm>
          <a:prstGeom prst="rect">
            <a:avLst/>
          </a:prstGeom>
        </p:spPr>
      </p:pic>
      <p:sp>
        <p:nvSpPr>
          <p:cNvPr id="12292" name="Espace réservé du numéro de diapositive 5">
            <a:extLst>
              <a:ext uri="{FF2B5EF4-FFF2-40B4-BE49-F238E27FC236}">
                <a16:creationId xmlns:a16="http://schemas.microsoft.com/office/drawing/2014/main" id="{7F8ED5D3-388E-DE0C-754B-526700C7C58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750300" y="4745038"/>
            <a:ext cx="393700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9CF19A-7161-413F-9287-4C992689AB01}" type="slidenum">
              <a:rPr lang="fr-FR" altLang="fr-FR" sz="1000" smtClean="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1FA0DA1-93A1-0EED-AF61-D832E6CD099E}"/>
              </a:ext>
            </a:extLst>
          </p:cNvPr>
          <p:cNvCxnSpPr>
            <a:cxnSpLocks/>
          </p:cNvCxnSpPr>
          <p:nvPr/>
        </p:nvCxnSpPr>
        <p:spPr>
          <a:xfrm>
            <a:off x="564469" y="2374663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263463D-F65C-C85F-223B-98EA6D672A63}"/>
              </a:ext>
            </a:extLst>
          </p:cNvPr>
          <p:cNvCxnSpPr>
            <a:cxnSpLocks/>
          </p:cNvCxnSpPr>
          <p:nvPr/>
        </p:nvCxnSpPr>
        <p:spPr>
          <a:xfrm>
            <a:off x="564469" y="2998960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C967675-B6B4-8FB5-713D-E4D24468F6CA}"/>
              </a:ext>
            </a:extLst>
          </p:cNvPr>
          <p:cNvCxnSpPr>
            <a:cxnSpLocks/>
          </p:cNvCxnSpPr>
          <p:nvPr/>
        </p:nvCxnSpPr>
        <p:spPr>
          <a:xfrm>
            <a:off x="564469" y="3601705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">
            <a:extLst>
              <a:ext uri="{FF2B5EF4-FFF2-40B4-BE49-F238E27FC236}">
                <a16:creationId xmlns:a16="http://schemas.microsoft.com/office/drawing/2014/main" id="{F54AECE6-8EAC-7931-6895-5D7E744BCDED}"/>
              </a:ext>
            </a:extLst>
          </p:cNvPr>
          <p:cNvSpPr txBox="1"/>
          <p:nvPr/>
        </p:nvSpPr>
        <p:spPr>
          <a:xfrm>
            <a:off x="421105" y="915238"/>
            <a:ext cx="865530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rgbClr val="23438C"/>
                </a:solidFill>
                <a:latin typeface="Myriad Pro" panose="020B0503030403020204"/>
              </a:rPr>
              <a:t>Centre for Preventing and Countering Education Fraud </a:t>
            </a:r>
            <a:endParaRPr lang="en-GB" b="1" dirty="0">
              <a:solidFill>
                <a:srgbClr val="23438C"/>
              </a:solidFill>
              <a:latin typeface="Myriad Pro" panose="020B0503030403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D1AC7E-ADDE-D4AC-FDD5-EE502791EFC8}"/>
              </a:ext>
            </a:extLst>
          </p:cNvPr>
          <p:cNvSpPr txBox="1"/>
          <p:nvPr/>
        </p:nvSpPr>
        <p:spPr>
          <a:xfrm>
            <a:off x="421105" y="1422354"/>
            <a:ext cx="8082816" cy="321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 defTabSz="2468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latin typeface="Myriad Pro" panose="020B0503030403020204"/>
              </a:rPr>
              <a:t>Aim: </a:t>
            </a:r>
            <a:r>
              <a:rPr lang="en-US" sz="1200" dirty="0">
                <a:latin typeface="Myriad Pro" panose="020B0503030403020204"/>
              </a:rPr>
              <a:t>Enhance integrity and trust in education systems through effective deterrence of fraud, resulting in increased access to quality education and equitable opportunities for all</a:t>
            </a:r>
          </a:p>
          <a:p>
            <a:pPr marL="171450" indent="-171450" algn="just" defTabSz="2468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latin typeface="Myriad Pro" panose="020B0503030403020204"/>
              </a:rPr>
              <a:t>How? </a:t>
            </a:r>
            <a:r>
              <a:rPr lang="en-US" sz="1200" dirty="0">
                <a:latin typeface="Myriad Pro" panose="020B0503030403020204"/>
              </a:rPr>
              <a:t>Support public authorities and education institutions in building capacities to counter education fraud at all levels</a:t>
            </a:r>
          </a:p>
          <a:p>
            <a:pPr algn="just" defTabSz="246888">
              <a:spcAft>
                <a:spcPts val="600"/>
              </a:spcAft>
              <a:buClr>
                <a:schemeClr val="tx2"/>
              </a:buClr>
            </a:pPr>
            <a:endParaRPr lang="en-US" sz="1200" dirty="0">
              <a:latin typeface="Myriad Pro" panose="020B0503030403020204"/>
            </a:endParaRPr>
          </a:p>
          <a:p>
            <a:pPr algn="just" defTabSz="246888">
              <a:spcAft>
                <a:spcPts val="600"/>
              </a:spcAft>
              <a:buClr>
                <a:schemeClr val="tx2"/>
              </a:buClr>
            </a:pPr>
            <a:r>
              <a:rPr lang="en-US" sz="1200" b="1" dirty="0">
                <a:latin typeface="Myriad Pro" panose="020B0503030403020204"/>
              </a:rPr>
              <a:t>Key characteristics:</a:t>
            </a:r>
          </a:p>
          <a:p>
            <a:pPr marL="285750" indent="-285750" algn="just" defTabSz="2468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Myriad Pro" panose="020B0503030403020204"/>
              </a:rPr>
              <a:t>A shared operational mechanism open to all Council of Europe member states</a:t>
            </a:r>
          </a:p>
          <a:p>
            <a:pPr marL="285750" indent="-285750" algn="just" defTabSz="2468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Myriad Pro" panose="020B0503030403020204"/>
              </a:rPr>
              <a:t>Address a wide range of fraudulent practices including diploma mills, forged qualifications, and academic misconduct</a:t>
            </a:r>
          </a:p>
          <a:p>
            <a:pPr marL="285750" indent="-285750" algn="just" defTabSz="2468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Myriad Pro" panose="020B0503030403020204"/>
              </a:rPr>
              <a:t>Offer guidance tools, data analysis, and technical support to national authorities and education stakeholders</a:t>
            </a:r>
          </a:p>
          <a:p>
            <a:pPr marL="285750" indent="-285750" defTabSz="914400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200" dirty="0">
              <a:latin typeface="Arial Narrow" panose="020B0606020202030204" pitchFamily="34" charset="0"/>
            </a:endParaRP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2" name="Titre 2">
            <a:extLst>
              <a:ext uri="{FF2B5EF4-FFF2-40B4-BE49-F238E27FC236}">
                <a16:creationId xmlns:a16="http://schemas.microsoft.com/office/drawing/2014/main" id="{891E65EE-0FDD-2FC9-83B3-9EEAB46FC1A3}"/>
              </a:ext>
            </a:extLst>
          </p:cNvPr>
          <p:cNvSpPr txBox="1">
            <a:spLocks/>
          </p:cNvSpPr>
          <p:nvPr/>
        </p:nvSpPr>
        <p:spPr bwMode="auto">
          <a:xfrm>
            <a:off x="4861602" y="0"/>
            <a:ext cx="4214812" cy="67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  <a:t>46 MEMBER STATES</a:t>
            </a:r>
            <a:b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</a:br>
            <a: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  <a:t>700 MILLION EUROPEANS</a:t>
            </a:r>
          </a:p>
        </p:txBody>
      </p:sp>
    </p:spTree>
    <p:extLst>
      <p:ext uri="{BB962C8B-B14F-4D97-AF65-F5344CB8AC3E}">
        <p14:creationId xmlns:p14="http://schemas.microsoft.com/office/powerpoint/2010/main" val="53537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ACC0C-C2CC-DF14-4C9F-B515B5A99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85217D-39AB-BDFC-08A5-66F3839278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0606"/>
            <a:ext cx="9144000" cy="666750"/>
          </a:xfrm>
          <a:prstGeom prst="rect">
            <a:avLst/>
          </a:prstGeom>
        </p:spPr>
      </p:pic>
      <p:sp>
        <p:nvSpPr>
          <p:cNvPr id="12292" name="Espace réservé du numéro de diapositive 5">
            <a:extLst>
              <a:ext uri="{FF2B5EF4-FFF2-40B4-BE49-F238E27FC236}">
                <a16:creationId xmlns:a16="http://schemas.microsoft.com/office/drawing/2014/main" id="{31D6BABE-BC79-0F07-84C2-D29C1A46367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750300" y="4745038"/>
            <a:ext cx="393700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9CF19A-7161-413F-9287-4C992689AB01}" type="slidenum">
              <a:rPr lang="fr-FR" altLang="fr-FR" sz="1000" smtClean="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8F01195-7F0F-1D22-2EF1-51D75D85AFB8}"/>
              </a:ext>
            </a:extLst>
          </p:cNvPr>
          <p:cNvCxnSpPr>
            <a:cxnSpLocks/>
          </p:cNvCxnSpPr>
          <p:nvPr/>
        </p:nvCxnSpPr>
        <p:spPr>
          <a:xfrm>
            <a:off x="564469" y="2374663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68D8EBD-C7AD-836F-23A4-50326674919F}"/>
              </a:ext>
            </a:extLst>
          </p:cNvPr>
          <p:cNvCxnSpPr>
            <a:cxnSpLocks/>
          </p:cNvCxnSpPr>
          <p:nvPr/>
        </p:nvCxnSpPr>
        <p:spPr>
          <a:xfrm>
            <a:off x="564469" y="2998960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2B1669E-EB1A-202D-B8D0-293BDE227A02}"/>
              </a:ext>
            </a:extLst>
          </p:cNvPr>
          <p:cNvCxnSpPr>
            <a:cxnSpLocks/>
          </p:cNvCxnSpPr>
          <p:nvPr/>
        </p:nvCxnSpPr>
        <p:spPr>
          <a:xfrm>
            <a:off x="564469" y="3601705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">
            <a:extLst>
              <a:ext uri="{FF2B5EF4-FFF2-40B4-BE49-F238E27FC236}">
                <a16:creationId xmlns:a16="http://schemas.microsoft.com/office/drawing/2014/main" id="{C020A433-6E1F-8CA6-EDD4-931442CC4F08}"/>
              </a:ext>
            </a:extLst>
          </p:cNvPr>
          <p:cNvSpPr txBox="1"/>
          <p:nvPr/>
        </p:nvSpPr>
        <p:spPr>
          <a:xfrm>
            <a:off x="421105" y="915238"/>
            <a:ext cx="865530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rgbClr val="23438C"/>
                </a:solidFill>
                <a:latin typeface="Myriad Pro" panose="020B0503030403020204"/>
              </a:rPr>
              <a:t>Democratic mission of higher education </a:t>
            </a:r>
            <a:endParaRPr lang="en-GB" b="1" dirty="0">
              <a:solidFill>
                <a:srgbClr val="23438C"/>
              </a:solidFill>
              <a:latin typeface="Myriad Pro" panose="020B0503030403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86DBB-5F29-ECE3-CD3C-579CEDEF0BB2}"/>
              </a:ext>
            </a:extLst>
          </p:cNvPr>
          <p:cNvSpPr txBox="1"/>
          <p:nvPr/>
        </p:nvSpPr>
        <p:spPr>
          <a:xfrm>
            <a:off x="421105" y="1422354"/>
            <a:ext cx="8082816" cy="5001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246888">
              <a:spcAft>
                <a:spcPts val="600"/>
              </a:spcAft>
              <a:buClr>
                <a:schemeClr val="tx2"/>
              </a:buClr>
            </a:pPr>
            <a:r>
              <a:rPr lang="en-US" b="1" dirty="0">
                <a:latin typeface="Myriad Pro" panose="020B0503030403020204"/>
              </a:rPr>
              <a:t>Second “Academic Freedom in Action” </a:t>
            </a:r>
          </a:p>
          <a:p>
            <a:pPr algn="just" defTabSz="246888">
              <a:spcAft>
                <a:spcPts val="600"/>
              </a:spcAft>
              <a:buClr>
                <a:schemeClr val="tx2"/>
              </a:buClr>
            </a:pPr>
            <a:r>
              <a:rPr lang="en-US" b="1" dirty="0">
                <a:latin typeface="Myriad Pro" panose="020B0503030403020204"/>
              </a:rPr>
              <a:t>conference in November 2025 </a:t>
            </a:r>
          </a:p>
          <a:p>
            <a:pPr algn="just" defTabSz="246888">
              <a:spcAft>
                <a:spcPts val="600"/>
              </a:spcAft>
              <a:buClr>
                <a:schemeClr val="tx2"/>
              </a:buClr>
            </a:pPr>
            <a:r>
              <a:rPr lang="en-US" b="1" dirty="0">
                <a:latin typeface="Myriad Pro" panose="020B0503030403020204"/>
              </a:rPr>
              <a:t>Launch of the</a:t>
            </a:r>
            <a:r>
              <a:rPr lang="en-US" b="1" dirty="0"/>
              <a:t> Report on Erosion of Academic Freedom</a:t>
            </a:r>
            <a:endParaRPr lang="en-US" dirty="0"/>
          </a:p>
          <a:p>
            <a:pPr algn="just" defTabSz="246888">
              <a:spcAft>
                <a:spcPts val="600"/>
              </a:spcAft>
              <a:buClr>
                <a:schemeClr val="tx2"/>
              </a:buClr>
            </a:pPr>
            <a:r>
              <a:rPr lang="en-US" b="1" dirty="0"/>
              <a:t>The Global Forum on Higher Education </a:t>
            </a:r>
          </a:p>
          <a:p>
            <a:pPr algn="just" defTabSz="246888">
              <a:spcAft>
                <a:spcPts val="600"/>
              </a:spcAft>
              <a:buClr>
                <a:schemeClr val="tx2"/>
              </a:buClr>
            </a:pPr>
            <a:r>
              <a:rPr lang="en-US" dirty="0"/>
              <a:t>(Prague University in June)</a:t>
            </a:r>
          </a:p>
          <a:p>
            <a:pPr algn="just" defTabSz="246888">
              <a:spcAft>
                <a:spcPts val="600"/>
              </a:spcAft>
              <a:buClr>
                <a:schemeClr val="tx2"/>
              </a:buClr>
            </a:pPr>
            <a:r>
              <a:rPr lang="en-US" dirty="0"/>
              <a:t>Way forward:</a:t>
            </a:r>
          </a:p>
          <a:p>
            <a:pPr marL="285750" indent="-285750" algn="just" defTabSz="246888">
              <a:spcAft>
                <a:spcPts val="600"/>
              </a:spcAft>
              <a:buClr>
                <a:schemeClr val="tx2"/>
              </a:buClr>
              <a:buFontTx/>
              <a:buChar char="-"/>
            </a:pPr>
            <a:r>
              <a:rPr lang="en-US" dirty="0" err="1"/>
              <a:t>CoE</a:t>
            </a:r>
            <a:r>
              <a:rPr lang="en-US" dirty="0"/>
              <a:t> reference framework on academic freedom and institutional autonomy</a:t>
            </a:r>
          </a:p>
          <a:p>
            <a:pPr marL="285750" indent="-285750" algn="just" defTabSz="246888">
              <a:spcAft>
                <a:spcPts val="600"/>
              </a:spcAft>
              <a:buClr>
                <a:schemeClr val="tx2"/>
              </a:buClr>
              <a:buFontTx/>
              <a:buChar char="-"/>
            </a:pPr>
            <a:r>
              <a:rPr lang="en-US" dirty="0" err="1"/>
              <a:t>Systematise</a:t>
            </a:r>
            <a:r>
              <a:rPr lang="en-US" dirty="0"/>
              <a:t> the jurisprudence of the ECHR (where academic freedom is protected indirectly)</a:t>
            </a:r>
          </a:p>
          <a:p>
            <a:pPr marL="285750" indent="-285750" algn="just" defTabSz="246888">
              <a:spcAft>
                <a:spcPts val="600"/>
              </a:spcAft>
              <a:buClr>
                <a:schemeClr val="tx2"/>
              </a:buClr>
              <a:buFontTx/>
              <a:buChar char="-"/>
            </a:pPr>
            <a:r>
              <a:rPr lang="en-US" dirty="0" err="1"/>
              <a:t>Democratisation</a:t>
            </a:r>
            <a:r>
              <a:rPr lang="en-US" dirty="0"/>
              <a:t> of science</a:t>
            </a:r>
          </a:p>
          <a:p>
            <a:pPr algn="just" defTabSz="246888">
              <a:spcAft>
                <a:spcPts val="600"/>
              </a:spcAft>
              <a:buClr>
                <a:schemeClr val="tx2"/>
              </a:buClr>
            </a:pPr>
            <a:endParaRPr lang="en-US" dirty="0">
              <a:latin typeface="Myriad Pro" panose="020B0503030403020204"/>
            </a:endParaRPr>
          </a:p>
          <a:p>
            <a:pPr algn="just" defTabSz="246888">
              <a:spcAft>
                <a:spcPts val="600"/>
              </a:spcAft>
              <a:buClr>
                <a:schemeClr val="tx2"/>
              </a:buClr>
            </a:pPr>
            <a:endParaRPr lang="en-US" dirty="0">
              <a:latin typeface="Myriad Pro" panose="020B0503030403020204"/>
            </a:endParaRPr>
          </a:p>
          <a:p>
            <a:pPr marL="285750" indent="-285750" defTabSz="914400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200" dirty="0">
              <a:latin typeface="Arial Narrow" panose="020B0606020202030204" pitchFamily="34" charset="0"/>
            </a:endParaRP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2" name="Titre 2">
            <a:extLst>
              <a:ext uri="{FF2B5EF4-FFF2-40B4-BE49-F238E27FC236}">
                <a16:creationId xmlns:a16="http://schemas.microsoft.com/office/drawing/2014/main" id="{2805243A-01FE-4774-0184-2220948B3FB2}"/>
              </a:ext>
            </a:extLst>
          </p:cNvPr>
          <p:cNvSpPr txBox="1">
            <a:spLocks/>
          </p:cNvSpPr>
          <p:nvPr/>
        </p:nvSpPr>
        <p:spPr bwMode="auto">
          <a:xfrm>
            <a:off x="4861602" y="0"/>
            <a:ext cx="4214812" cy="67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  <a:t>46 MEMBER STATES</a:t>
            </a:r>
            <a:b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</a:br>
            <a: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  <a:t>700 MILLION EUROPEANS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F5CC0C-E494-AF88-2A66-BF1FF0C53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280" y="656145"/>
            <a:ext cx="3026134" cy="24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02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81631C-9693-DD21-DA71-5CED03B2E8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0606"/>
            <a:ext cx="9144000" cy="666750"/>
          </a:xfrm>
          <a:prstGeom prst="rect">
            <a:avLst/>
          </a:prstGeom>
        </p:spPr>
      </p:pic>
      <p:sp>
        <p:nvSpPr>
          <p:cNvPr id="12292" name="Espace réservé du numéro de diapositive 5">
            <a:extLst>
              <a:ext uri="{FF2B5EF4-FFF2-40B4-BE49-F238E27FC236}">
                <a16:creationId xmlns:a16="http://schemas.microsoft.com/office/drawing/2014/main" id="{A6DD81DC-2117-4F69-9BDD-E22D0282B32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750300" y="4745038"/>
            <a:ext cx="393700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9CF19A-7161-413F-9287-4C992689AB01}" type="slidenum">
              <a:rPr lang="fr-FR" altLang="fr-FR" sz="1000" smtClean="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B6038B2-64E1-1342-889E-7ADFA668C1F4}"/>
              </a:ext>
            </a:extLst>
          </p:cNvPr>
          <p:cNvCxnSpPr>
            <a:cxnSpLocks/>
          </p:cNvCxnSpPr>
          <p:nvPr/>
        </p:nvCxnSpPr>
        <p:spPr>
          <a:xfrm>
            <a:off x="564469" y="2374663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9B12AC7-2F93-C247-908A-18FF1F094EF3}"/>
              </a:ext>
            </a:extLst>
          </p:cNvPr>
          <p:cNvCxnSpPr>
            <a:cxnSpLocks/>
          </p:cNvCxnSpPr>
          <p:nvPr/>
        </p:nvCxnSpPr>
        <p:spPr>
          <a:xfrm>
            <a:off x="564469" y="2998960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DF5E71-1541-EC4F-B290-842537506436}"/>
              </a:ext>
            </a:extLst>
          </p:cNvPr>
          <p:cNvCxnSpPr>
            <a:cxnSpLocks/>
          </p:cNvCxnSpPr>
          <p:nvPr/>
        </p:nvCxnSpPr>
        <p:spPr>
          <a:xfrm>
            <a:off x="564469" y="3601705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C9B1AB8-3A97-E4A5-F943-A8D7AE2B5650}"/>
              </a:ext>
            </a:extLst>
          </p:cNvPr>
          <p:cNvSpPr txBox="1"/>
          <p:nvPr/>
        </p:nvSpPr>
        <p:spPr>
          <a:xfrm>
            <a:off x="3733783" y="1765761"/>
            <a:ext cx="4645919" cy="297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1" dirty="0">
                <a:latin typeface="Myriad Pro" panose="020B0503030403020204"/>
              </a:rPr>
              <a:t>The Higher Education Programme </a:t>
            </a:r>
            <a:r>
              <a:rPr lang="en-GB" sz="1400" b="1" dirty="0">
                <a:latin typeface="Myriad Pro" panose="020B0503030403020204"/>
              </a:rPr>
              <a:t>– Education for Today’s and Tomorrow’s Democratic Societies</a:t>
            </a:r>
          </a:p>
          <a:p>
            <a:endParaRPr lang="en-GB" sz="1400" b="1" dirty="0">
              <a:latin typeface="Myriad Pro" panose="020B0503030403020204"/>
            </a:endParaRP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161616"/>
                </a:solidFill>
                <a:effectLst/>
                <a:latin typeface="Myriad Pro" panose="020B0503030403020204"/>
              </a:rPr>
              <a:t>Review of activities carried out across 2024-2025</a:t>
            </a: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61616"/>
                </a:solidFill>
                <a:latin typeface="Myriad Pro" panose="020B0503030403020204"/>
              </a:rPr>
              <a:t>Announcing </a:t>
            </a:r>
            <a:r>
              <a:rPr lang="en-US" sz="1400" b="0" i="0" dirty="0">
                <a:solidFill>
                  <a:srgbClr val="161616"/>
                </a:solidFill>
                <a:effectLst/>
                <a:latin typeface="Myriad Pro" panose="020B0503030403020204"/>
              </a:rPr>
              <a:t>projects and initiatives under way  for 2025 and beyond</a:t>
            </a: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61616"/>
                </a:solidFill>
                <a:latin typeface="Myriad Pro" panose="020B0503030403020204"/>
              </a:rPr>
              <a:t>O</a:t>
            </a:r>
            <a:r>
              <a:rPr lang="en-US" sz="1400" b="0" i="0" dirty="0">
                <a:solidFill>
                  <a:srgbClr val="161616"/>
                </a:solidFill>
                <a:effectLst/>
                <a:latin typeface="Myriad Pro" panose="020B0503030403020204"/>
              </a:rPr>
              <a:t>verview of Working Groups, networks, and partnering </a:t>
            </a:r>
            <a:r>
              <a:rPr lang="en-US" sz="1400" b="0" i="0" dirty="0" err="1">
                <a:solidFill>
                  <a:srgbClr val="161616"/>
                </a:solidFill>
                <a:effectLst/>
                <a:latin typeface="Myriad Pro" panose="020B0503030403020204"/>
              </a:rPr>
              <a:t>organisations</a:t>
            </a:r>
            <a:endParaRPr lang="en-US" sz="1400" dirty="0">
              <a:latin typeface="Myriad Pro" panose="020B0503030403020204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400" b="1" dirty="0">
              <a:latin typeface="Myriad Pro" panose="020B0503030403020204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200" b="1" dirty="0">
              <a:latin typeface="Arial Narrow" panose="020B0606020202030204" pitchFamily="34" charset="0"/>
            </a:endParaRP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200" dirty="0">
              <a:latin typeface="Arial Narrow" panose="020B0606020202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98F29C-2C35-58A9-B0B0-EA4C96DD76D2}"/>
              </a:ext>
            </a:extLst>
          </p:cNvPr>
          <p:cNvGrpSpPr/>
          <p:nvPr/>
        </p:nvGrpSpPr>
        <p:grpSpPr>
          <a:xfrm>
            <a:off x="329079" y="1057337"/>
            <a:ext cx="1492670" cy="3028825"/>
            <a:chOff x="310903" y="790837"/>
            <a:chExt cx="1492670" cy="302882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99C8EA-1005-5816-9D94-CDA247DEFE63}"/>
                </a:ext>
              </a:extLst>
            </p:cNvPr>
            <p:cNvSpPr txBox="1"/>
            <p:nvPr/>
          </p:nvSpPr>
          <p:spPr>
            <a:xfrm>
              <a:off x="319991" y="803452"/>
              <a:ext cx="1483582" cy="30162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r>
                <a:rPr lang="en-GB" sz="1000" i="1" dirty="0">
                  <a:latin typeface="Myriad Pro" panose="020B0503030403020204"/>
                </a:rPr>
                <a:t>The Higher Education Programme</a:t>
              </a:r>
              <a:r>
                <a:rPr lang="en-GB" sz="1000" dirty="0">
                  <a:latin typeface="Myriad Pro" panose="020B0503030403020204"/>
                </a:rPr>
                <a:t>,                                                   published by the Council of Europe in 2024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92EFAEE-73F7-DDE6-175E-A0F468110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903" y="790837"/>
              <a:ext cx="1483582" cy="2057872"/>
            </a:xfrm>
            <a:prstGeom prst="rect">
              <a:avLst/>
            </a:prstGeom>
          </p:spPr>
        </p:pic>
      </p:grpSp>
      <p:sp>
        <p:nvSpPr>
          <p:cNvPr id="2" name="Titre 2">
            <a:extLst>
              <a:ext uri="{FF2B5EF4-FFF2-40B4-BE49-F238E27FC236}">
                <a16:creationId xmlns:a16="http://schemas.microsoft.com/office/drawing/2014/main" id="{859CC172-A52D-AEA6-861B-2D6B86BC84DF}"/>
              </a:ext>
            </a:extLst>
          </p:cNvPr>
          <p:cNvSpPr txBox="1">
            <a:spLocks/>
          </p:cNvSpPr>
          <p:nvPr/>
        </p:nvSpPr>
        <p:spPr bwMode="auto">
          <a:xfrm>
            <a:off x="4861602" y="0"/>
            <a:ext cx="4214812" cy="67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  <a:t>46 MEMBER STATES</a:t>
            </a:r>
            <a:b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</a:br>
            <a: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  <a:t>700 MILLION EUROPEANS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280937-F1FC-587F-2CE8-98238697EBDA}"/>
              </a:ext>
            </a:extLst>
          </p:cNvPr>
          <p:cNvGrpSpPr/>
          <p:nvPr/>
        </p:nvGrpSpPr>
        <p:grpSpPr>
          <a:xfrm>
            <a:off x="1940183" y="1727607"/>
            <a:ext cx="1656990" cy="3016210"/>
            <a:chOff x="1857160" y="1208721"/>
            <a:chExt cx="1656990" cy="30162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5CD844-924C-4D5D-EE59-8257EEB9E852}"/>
                </a:ext>
              </a:extLst>
            </p:cNvPr>
            <p:cNvSpPr txBox="1"/>
            <p:nvPr/>
          </p:nvSpPr>
          <p:spPr>
            <a:xfrm>
              <a:off x="1857160" y="1208721"/>
              <a:ext cx="1646638" cy="30162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endParaRPr lang="en-GB" sz="1000" dirty="0">
                <a:latin typeface="Myriad Pro" panose="020B0503030403020204"/>
              </a:endParaRPr>
            </a:p>
            <a:p>
              <a:pPr algn="ctr"/>
              <a:r>
                <a:rPr lang="en-GB" sz="1000" i="1" dirty="0">
                  <a:latin typeface="Myriad Pro" panose="020B0503030403020204"/>
                </a:rPr>
                <a:t>The Higher Education Programme</a:t>
              </a:r>
              <a:r>
                <a:rPr lang="en-GB" sz="1000" dirty="0">
                  <a:latin typeface="Myriad Pro" panose="020B0503030403020204"/>
                </a:rPr>
                <a:t>,                                                   published by the Council of Europe in 2025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CD85BE4-EB4F-D283-ADEC-7806D2166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7160" y="1208721"/>
              <a:ext cx="1656990" cy="2141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9645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europe with flags&#10;&#10;Description automatically generated">
            <a:extLst>
              <a:ext uri="{FF2B5EF4-FFF2-40B4-BE49-F238E27FC236}">
                <a16:creationId xmlns:a16="http://schemas.microsoft.com/office/drawing/2014/main" id="{FF5F97B5-8258-C400-A9A2-41F935A95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"/>
            <a:ext cx="9144000" cy="5143500"/>
          </a:xfrm>
          <a:prstGeom prst="rect">
            <a:avLst/>
          </a:prstGeom>
        </p:spPr>
      </p:pic>
      <p:sp>
        <p:nvSpPr>
          <p:cNvPr id="12292" name="Espace réservé du numéro de diapositive 5">
            <a:extLst>
              <a:ext uri="{FF2B5EF4-FFF2-40B4-BE49-F238E27FC236}">
                <a16:creationId xmlns:a16="http://schemas.microsoft.com/office/drawing/2014/main" id="{A6DD81DC-2117-4F69-9BDD-E22D0282B32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750300" y="4745038"/>
            <a:ext cx="393700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9CF19A-7161-413F-9287-4C992689AB01}" type="slidenum">
              <a:rPr lang="fr-FR" altLang="fr-FR" sz="1000" smtClean="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4" name="Picture 3" descr="A map of the world with flags&#10;&#10;Description automatically generated">
            <a:extLst>
              <a:ext uri="{FF2B5EF4-FFF2-40B4-BE49-F238E27FC236}">
                <a16:creationId xmlns:a16="http://schemas.microsoft.com/office/drawing/2014/main" id="{D31B4070-8B67-78ED-906F-D15B0AF39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60" y="0"/>
            <a:ext cx="7282479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1F57D6-6404-4920-CF98-8EFDD845D32D}"/>
              </a:ext>
            </a:extLst>
          </p:cNvPr>
          <p:cNvSpPr/>
          <p:nvPr/>
        </p:nvSpPr>
        <p:spPr>
          <a:xfrm>
            <a:off x="2923674" y="1851366"/>
            <a:ext cx="3296651" cy="1440767"/>
          </a:xfrm>
          <a:prstGeom prst="round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Myriad Pro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3985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5B5AC9D4-5996-E74D-B549-144F8726F6AF}"/>
              </a:ext>
            </a:extLst>
          </p:cNvPr>
          <p:cNvSpPr txBox="1">
            <a:spLocks/>
          </p:cNvSpPr>
          <p:nvPr/>
        </p:nvSpPr>
        <p:spPr bwMode="auto">
          <a:xfrm>
            <a:off x="384810" y="3500355"/>
            <a:ext cx="9144000" cy="131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/>
            <a:r>
              <a:rPr lang="fr-FR" sz="1700" b="1" dirty="0">
                <a:solidFill>
                  <a:srgbClr val="23438C"/>
                </a:solidFill>
                <a:latin typeface="Myriad Pro" panose="020B0503030403020204"/>
                <a:ea typeface="Arial Narrow" charset="0"/>
                <a:cs typeface="Arial Narrow" charset="0"/>
              </a:rPr>
              <a:t>Council of Europe </a:t>
            </a:r>
            <a:r>
              <a:rPr lang="fr-FR" sz="1700" b="1" dirty="0" err="1">
                <a:solidFill>
                  <a:srgbClr val="23438C"/>
                </a:solidFill>
                <a:latin typeface="Myriad Pro" panose="020B0503030403020204"/>
                <a:ea typeface="Arial Narrow" charset="0"/>
                <a:cs typeface="Arial Narrow" charset="0"/>
              </a:rPr>
              <a:t>Higher</a:t>
            </a:r>
            <a:r>
              <a:rPr lang="fr-FR" sz="1700" b="1" dirty="0">
                <a:solidFill>
                  <a:srgbClr val="23438C"/>
                </a:solidFill>
                <a:latin typeface="Myriad Pro" panose="020B0503030403020204"/>
                <a:ea typeface="Arial Narrow" charset="0"/>
                <a:cs typeface="Arial Narrow" charset="0"/>
              </a:rPr>
              <a:t> Education Programme 2025</a:t>
            </a:r>
          </a:p>
          <a:p>
            <a:pPr algn="l" eaLnBrk="1" hangingPunct="1">
              <a:lnSpc>
                <a:spcPct val="150000"/>
              </a:lnSpc>
            </a:pPr>
            <a:endParaRPr lang="fr-FR" altLang="fr-FR" sz="1700" dirty="0">
              <a:solidFill>
                <a:srgbClr val="23438C"/>
              </a:solidFill>
              <a:latin typeface="Myriad Pro" panose="020B0503030403020204"/>
              <a:cs typeface="Arial" panose="020B0604020202020204" pitchFamily="34" charset="0"/>
            </a:endParaRPr>
          </a:p>
          <a:p>
            <a:pPr algn="l" eaLnBrk="1" hangingPunct="1"/>
            <a:r>
              <a:rPr lang="fr-FR" altLang="fr-FR" sz="1700" dirty="0">
                <a:solidFill>
                  <a:srgbClr val="23438C"/>
                </a:solidFill>
                <a:latin typeface="Myriad Pro" panose="020B0503030403020204"/>
                <a:cs typeface="Arial" panose="020B0604020202020204" pitchFamily="34" charset="0"/>
              </a:rPr>
              <a:t>Catherine </a:t>
            </a:r>
            <a:r>
              <a:rPr lang="fr-FR" altLang="fr-FR" sz="1700" dirty="0" err="1">
                <a:solidFill>
                  <a:srgbClr val="23438C"/>
                </a:solidFill>
                <a:latin typeface="Myriad Pro" panose="020B0503030403020204"/>
                <a:cs typeface="Arial" panose="020B0604020202020204" pitchFamily="34" charset="0"/>
              </a:rPr>
              <a:t>Dolgova-Dreyer</a:t>
            </a:r>
            <a:r>
              <a:rPr lang="fr-FR" altLang="fr-FR" sz="1700" dirty="0">
                <a:solidFill>
                  <a:srgbClr val="23438C"/>
                </a:solidFill>
                <a:latin typeface="Myriad Pro" panose="020B0503030403020204"/>
                <a:cs typeface="Arial" panose="020B0604020202020204" pitchFamily="34" charset="0"/>
              </a:rPr>
              <a:t>, Head of </a:t>
            </a:r>
            <a:r>
              <a:rPr lang="fr-FR" altLang="fr-FR" sz="1700" dirty="0" err="1">
                <a:solidFill>
                  <a:srgbClr val="23438C"/>
                </a:solidFill>
                <a:latin typeface="Myriad Pro" panose="020B0503030403020204"/>
                <a:cs typeface="Arial" panose="020B0604020202020204" pitchFamily="34" charset="0"/>
              </a:rPr>
              <a:t>Higher</a:t>
            </a:r>
            <a:r>
              <a:rPr lang="fr-FR" altLang="fr-FR" sz="1700" dirty="0">
                <a:solidFill>
                  <a:srgbClr val="23438C"/>
                </a:solidFill>
                <a:latin typeface="Myriad Pro" panose="020B0503030403020204"/>
                <a:cs typeface="Arial" panose="020B0604020202020204" pitchFamily="34" charset="0"/>
              </a:rPr>
              <a:t> and </a:t>
            </a:r>
            <a:r>
              <a:rPr lang="fr-FR" altLang="fr-FR" sz="1700" dirty="0" err="1">
                <a:solidFill>
                  <a:srgbClr val="23438C"/>
                </a:solidFill>
                <a:latin typeface="Myriad Pro" panose="020B0503030403020204"/>
                <a:cs typeface="Arial" panose="020B0604020202020204" pitchFamily="34" charset="0"/>
              </a:rPr>
              <a:t>Further</a:t>
            </a:r>
            <a:r>
              <a:rPr lang="fr-FR" altLang="fr-FR" sz="1700" dirty="0">
                <a:solidFill>
                  <a:srgbClr val="23438C"/>
                </a:solidFill>
                <a:latin typeface="Myriad Pro" panose="020B0503030403020204"/>
                <a:cs typeface="Arial" panose="020B0604020202020204" pitchFamily="34" charset="0"/>
              </a:rPr>
              <a:t> Education</a:t>
            </a:r>
            <a:endParaRPr lang="fr-FR" altLang="fr-FR" sz="1700" dirty="0">
              <a:latin typeface="Myriad Pro" panose="020B0503030403020204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3D0201B8-EEBF-CC43-8BB7-941A9A511013}"/>
              </a:ext>
            </a:extLst>
          </p:cNvPr>
          <p:cNvSpPr txBox="1">
            <a:spLocks/>
          </p:cNvSpPr>
          <p:nvPr/>
        </p:nvSpPr>
        <p:spPr bwMode="auto">
          <a:xfrm>
            <a:off x="8750300" y="4745038"/>
            <a:ext cx="393700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algn="l" defTabSz="4572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9CF19A-7161-413F-9287-4C992689AB01}" type="slidenum">
              <a:rPr lang="fr-FR" altLang="fr-FR" sz="1000" smtClean="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BB5576-0346-616D-3198-57E78FBD0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934" y="3500355"/>
            <a:ext cx="1096674" cy="103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49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81631C-9693-DD21-DA71-5CED03B2E8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0606"/>
            <a:ext cx="9144000" cy="666750"/>
          </a:xfrm>
          <a:prstGeom prst="rect">
            <a:avLst/>
          </a:prstGeom>
        </p:spPr>
      </p:pic>
      <p:sp>
        <p:nvSpPr>
          <p:cNvPr id="12292" name="Espace réservé du numéro de diapositive 5">
            <a:extLst>
              <a:ext uri="{FF2B5EF4-FFF2-40B4-BE49-F238E27FC236}">
                <a16:creationId xmlns:a16="http://schemas.microsoft.com/office/drawing/2014/main" id="{A6DD81DC-2117-4F69-9BDD-E22D0282B32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750300" y="4745038"/>
            <a:ext cx="393700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9CF19A-7161-413F-9287-4C992689AB01}" type="slidenum">
              <a:rPr lang="fr-FR" altLang="fr-FR" sz="1000" smtClean="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B6038B2-64E1-1342-889E-7ADFA668C1F4}"/>
              </a:ext>
            </a:extLst>
          </p:cNvPr>
          <p:cNvCxnSpPr>
            <a:cxnSpLocks/>
          </p:cNvCxnSpPr>
          <p:nvPr/>
        </p:nvCxnSpPr>
        <p:spPr>
          <a:xfrm>
            <a:off x="564469" y="2374663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9B12AC7-2F93-C247-908A-18FF1F094EF3}"/>
              </a:ext>
            </a:extLst>
          </p:cNvPr>
          <p:cNvCxnSpPr>
            <a:cxnSpLocks/>
          </p:cNvCxnSpPr>
          <p:nvPr/>
        </p:nvCxnSpPr>
        <p:spPr>
          <a:xfrm>
            <a:off x="564469" y="2998960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DF5E71-1541-EC4F-B290-842537506436}"/>
              </a:ext>
            </a:extLst>
          </p:cNvPr>
          <p:cNvCxnSpPr>
            <a:cxnSpLocks/>
          </p:cNvCxnSpPr>
          <p:nvPr/>
        </p:nvCxnSpPr>
        <p:spPr>
          <a:xfrm>
            <a:off x="564469" y="3601705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9FE56EC-1BF5-94DD-ADD2-17988968A089}"/>
              </a:ext>
            </a:extLst>
          </p:cNvPr>
          <p:cNvSpPr txBox="1"/>
          <p:nvPr/>
        </p:nvSpPr>
        <p:spPr>
          <a:xfrm>
            <a:off x="448594" y="1035347"/>
            <a:ext cx="865530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rgbClr val="23438C"/>
                </a:solidFill>
                <a:latin typeface="Myriad Pro" panose="020B0503030403020204"/>
              </a:rPr>
              <a:t>Lisbon Recognition Convention</a:t>
            </a:r>
            <a:endParaRPr lang="en-GB" b="1" dirty="0">
              <a:solidFill>
                <a:srgbClr val="23438C"/>
              </a:solidFill>
              <a:latin typeface="Myriad Pro" panose="020B0503030403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C849E9-61A7-CC4E-8D81-5CEDC858A64E}"/>
              </a:ext>
            </a:extLst>
          </p:cNvPr>
          <p:cNvSpPr txBox="1"/>
          <p:nvPr/>
        </p:nvSpPr>
        <p:spPr>
          <a:xfrm>
            <a:off x="564469" y="1589943"/>
            <a:ext cx="7114800" cy="451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GB" sz="1400" b="1" dirty="0">
                <a:latin typeface="Myriad Pro" panose="020B0503030403020204"/>
              </a:rPr>
              <a:t>LRC Committee meeting – in October 2025 (hosted by UNESCO</a:t>
            </a:r>
            <a:r>
              <a:rPr lang="en-GB" sz="1400" dirty="0">
                <a:latin typeface="Myriad Pro" panose="020B0503030403020204"/>
              </a:rPr>
              <a:t>)</a:t>
            </a: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Myriad Pro" panose="020B0503030403020204"/>
              </a:rPr>
              <a:t>Adoption of the revised Code of Good Practice in the provision of transnational education</a:t>
            </a: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Myriad Pro" panose="020B0503030403020204"/>
              </a:rPr>
              <a:t>Revision of the ENIC – NARIC Charter </a:t>
            </a: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latin typeface="Myriad Pro" panose="020B0503030403020204"/>
              </a:rPr>
              <a:t>New Bureau Workplan:</a:t>
            </a: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latin typeface="Myriad Pro" panose="020B0503030403020204"/>
              </a:rPr>
              <a:t>-</a:t>
            </a:r>
            <a:r>
              <a:rPr lang="en-US" dirty="0"/>
              <a:t> strengthening cooperation between the regional recognition conventions; </a:t>
            </a: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developing a subsidiary text on digital solutions, including considerations related to artificial intelligence and recognition; </a:t>
            </a: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research and monitoring, with a particular focus on the concept of ‘substantial differences’.</a:t>
            </a:r>
            <a:endParaRPr lang="fr-FR" dirty="0"/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400" b="1" dirty="0">
              <a:latin typeface="Myriad Pro" panose="020B0503030403020204"/>
            </a:endParaRP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400" b="1" dirty="0">
              <a:latin typeface="Myriad Pro" panose="020B0503030403020204"/>
            </a:endParaRP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400" b="1" dirty="0">
              <a:latin typeface="Myriad Pro" panose="020B0503030403020204"/>
            </a:endParaRP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400" b="1" dirty="0">
              <a:latin typeface="Myriad Pro" panose="020B0503030403020204"/>
            </a:endParaRP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EE130981-9F12-0697-9C0F-F65F45B06AF8}"/>
              </a:ext>
            </a:extLst>
          </p:cNvPr>
          <p:cNvSpPr txBox="1">
            <a:spLocks/>
          </p:cNvSpPr>
          <p:nvPr/>
        </p:nvSpPr>
        <p:spPr bwMode="auto">
          <a:xfrm>
            <a:off x="4861602" y="0"/>
            <a:ext cx="4214812" cy="67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  <a:t>46 MEMBER STATES</a:t>
            </a:r>
            <a:b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</a:br>
            <a: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  <a:t>700 MILLION EUROPEANS</a:t>
            </a:r>
          </a:p>
        </p:txBody>
      </p:sp>
    </p:spTree>
    <p:extLst>
      <p:ext uri="{BB962C8B-B14F-4D97-AF65-F5344CB8AC3E}">
        <p14:creationId xmlns:p14="http://schemas.microsoft.com/office/powerpoint/2010/main" val="1405481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CC7A4-266E-BDC0-FB80-F921B7643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66AEFC-E4D7-B893-8F1B-6937C96A81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0606"/>
            <a:ext cx="9144000" cy="666750"/>
          </a:xfrm>
          <a:prstGeom prst="rect">
            <a:avLst/>
          </a:prstGeom>
        </p:spPr>
      </p:pic>
      <p:sp>
        <p:nvSpPr>
          <p:cNvPr id="12292" name="Espace réservé du numéro de diapositive 5">
            <a:extLst>
              <a:ext uri="{FF2B5EF4-FFF2-40B4-BE49-F238E27FC236}">
                <a16:creationId xmlns:a16="http://schemas.microsoft.com/office/drawing/2014/main" id="{ABF80C3B-9AB6-0EED-EE70-2235245A1A4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750300" y="4745038"/>
            <a:ext cx="393700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9CF19A-7161-413F-9287-4C992689AB01}" type="slidenum">
              <a:rPr lang="fr-FR" altLang="fr-FR" sz="1000" smtClean="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881B9D2-A781-08A3-7C4B-7B5E214686C9}"/>
              </a:ext>
            </a:extLst>
          </p:cNvPr>
          <p:cNvCxnSpPr>
            <a:cxnSpLocks/>
          </p:cNvCxnSpPr>
          <p:nvPr/>
        </p:nvCxnSpPr>
        <p:spPr>
          <a:xfrm>
            <a:off x="564469" y="2374663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0CAFC75-A2B0-9828-763E-874CDED6A8E5}"/>
              </a:ext>
            </a:extLst>
          </p:cNvPr>
          <p:cNvCxnSpPr>
            <a:cxnSpLocks/>
          </p:cNvCxnSpPr>
          <p:nvPr/>
        </p:nvCxnSpPr>
        <p:spPr>
          <a:xfrm>
            <a:off x="564469" y="2998960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E92ADDC-66C1-602F-34E1-759CDBCE4B5F}"/>
              </a:ext>
            </a:extLst>
          </p:cNvPr>
          <p:cNvCxnSpPr>
            <a:cxnSpLocks/>
          </p:cNvCxnSpPr>
          <p:nvPr/>
        </p:nvCxnSpPr>
        <p:spPr>
          <a:xfrm>
            <a:off x="564469" y="3601705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2B88748-B837-9C13-8F64-A33A91C23049}"/>
              </a:ext>
            </a:extLst>
          </p:cNvPr>
          <p:cNvSpPr txBox="1"/>
          <p:nvPr/>
        </p:nvSpPr>
        <p:spPr>
          <a:xfrm>
            <a:off x="448594" y="1035347"/>
            <a:ext cx="865530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rgbClr val="23438C"/>
                </a:solidFill>
                <a:latin typeface="Myriad Pro" panose="020B0503030403020204"/>
              </a:rPr>
              <a:t>Recognition of refugee's qualifications </a:t>
            </a:r>
          </a:p>
          <a:p>
            <a:endParaRPr lang="en-GB" b="1" dirty="0">
              <a:solidFill>
                <a:srgbClr val="23438C"/>
              </a:solidFill>
              <a:latin typeface="Myriad Pro" panose="020B0503030403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A1B5E-6640-8191-7F42-828725515B1C}"/>
              </a:ext>
            </a:extLst>
          </p:cNvPr>
          <p:cNvSpPr txBox="1"/>
          <p:nvPr/>
        </p:nvSpPr>
        <p:spPr>
          <a:xfrm>
            <a:off x="4312328" y="2060881"/>
            <a:ext cx="359723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Myriad Pro" panose="020B0503030403020204"/>
              </a:rPr>
              <a:t>CM Recommendation on qualifications and linguistic competences of refugees </a:t>
            </a:r>
          </a:p>
          <a:p>
            <a:pPr marL="285750" indent="-285750" algn="just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Myriad Pro" panose="020B0503030403020204"/>
              </a:rPr>
              <a:t>European Qualifications Passport for Refugees : survey published</a:t>
            </a:r>
          </a:p>
          <a:p>
            <a:pPr marL="285750" indent="-285750" algn="just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Myriad Pro" panose="020B0503030403020204"/>
              </a:rPr>
              <a:t>24 countries</a:t>
            </a:r>
          </a:p>
          <a:p>
            <a:pPr marL="285750" indent="-285750" algn="just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Myriad Pro" panose="020B0503030403020204"/>
              </a:rPr>
              <a:t>Presidency event in the Republic of Moldova – 28 April 2026</a:t>
            </a: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400" b="1" dirty="0">
              <a:latin typeface="Myriad Pro" panose="020B0503030403020204"/>
            </a:endParaRPr>
          </a:p>
        </p:txBody>
      </p:sp>
      <p:pic>
        <p:nvPicPr>
          <p:cNvPr id="4" name="Picture 3" descr="Graduates throwing mortarboards">
            <a:extLst>
              <a:ext uri="{FF2B5EF4-FFF2-40B4-BE49-F238E27FC236}">
                <a16:creationId xmlns:a16="http://schemas.microsoft.com/office/drawing/2014/main" id="{73C98D96-9C3A-B3A8-C1F3-6A44904CBB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 t="13922" b="13922"/>
          <a:stretch/>
        </p:blipFill>
        <p:spPr>
          <a:xfrm>
            <a:off x="857036" y="1853201"/>
            <a:ext cx="3161125" cy="1876689"/>
          </a:xfrm>
          <a:prstGeom prst="rect">
            <a:avLst/>
          </a:prstGeom>
        </p:spPr>
      </p:pic>
      <p:sp>
        <p:nvSpPr>
          <p:cNvPr id="6" name="Titre 2">
            <a:extLst>
              <a:ext uri="{FF2B5EF4-FFF2-40B4-BE49-F238E27FC236}">
                <a16:creationId xmlns:a16="http://schemas.microsoft.com/office/drawing/2014/main" id="{36B06FFF-CD44-1733-2474-17BD5836A65C}"/>
              </a:ext>
            </a:extLst>
          </p:cNvPr>
          <p:cNvSpPr txBox="1">
            <a:spLocks/>
          </p:cNvSpPr>
          <p:nvPr/>
        </p:nvSpPr>
        <p:spPr bwMode="auto">
          <a:xfrm>
            <a:off x="4861602" y="0"/>
            <a:ext cx="4214812" cy="67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  <a:t>46 MEMBER STATES</a:t>
            </a:r>
            <a:b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</a:br>
            <a: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  <a:t>700 MILLION EUROPEANS</a:t>
            </a:r>
          </a:p>
        </p:txBody>
      </p:sp>
    </p:spTree>
    <p:extLst>
      <p:ext uri="{BB962C8B-B14F-4D97-AF65-F5344CB8AC3E}">
        <p14:creationId xmlns:p14="http://schemas.microsoft.com/office/powerpoint/2010/main" val="1257629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81631C-9693-DD21-DA71-5CED03B2E8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0606"/>
            <a:ext cx="9144000" cy="666750"/>
          </a:xfrm>
          <a:prstGeom prst="rect">
            <a:avLst/>
          </a:prstGeom>
        </p:spPr>
      </p:pic>
      <p:sp>
        <p:nvSpPr>
          <p:cNvPr id="12292" name="Espace réservé du numéro de diapositive 5">
            <a:extLst>
              <a:ext uri="{FF2B5EF4-FFF2-40B4-BE49-F238E27FC236}">
                <a16:creationId xmlns:a16="http://schemas.microsoft.com/office/drawing/2014/main" id="{A6DD81DC-2117-4F69-9BDD-E22D0282B32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750300" y="4745038"/>
            <a:ext cx="393700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9CF19A-7161-413F-9287-4C992689AB01}" type="slidenum">
              <a:rPr lang="fr-FR" altLang="fr-FR" sz="1000" smtClean="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B6038B2-64E1-1342-889E-7ADFA668C1F4}"/>
              </a:ext>
            </a:extLst>
          </p:cNvPr>
          <p:cNvCxnSpPr>
            <a:cxnSpLocks/>
          </p:cNvCxnSpPr>
          <p:nvPr/>
        </p:nvCxnSpPr>
        <p:spPr>
          <a:xfrm>
            <a:off x="564469" y="2374663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9B12AC7-2F93-C247-908A-18FF1F094EF3}"/>
              </a:ext>
            </a:extLst>
          </p:cNvPr>
          <p:cNvCxnSpPr>
            <a:cxnSpLocks/>
          </p:cNvCxnSpPr>
          <p:nvPr/>
        </p:nvCxnSpPr>
        <p:spPr>
          <a:xfrm>
            <a:off x="564469" y="2998960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DF5E71-1541-EC4F-B290-842537506436}"/>
              </a:ext>
            </a:extLst>
          </p:cNvPr>
          <p:cNvCxnSpPr>
            <a:cxnSpLocks/>
          </p:cNvCxnSpPr>
          <p:nvPr/>
        </p:nvCxnSpPr>
        <p:spPr>
          <a:xfrm>
            <a:off x="564469" y="3601705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68412BC0-BAC9-7DFC-DE66-09164CC876DF}"/>
              </a:ext>
            </a:extLst>
          </p:cNvPr>
          <p:cNvSpPr txBox="1"/>
          <p:nvPr/>
        </p:nvSpPr>
        <p:spPr>
          <a:xfrm>
            <a:off x="403059" y="568586"/>
            <a:ext cx="8740942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endParaRPr lang="en-GB" b="1" i="1" dirty="0">
              <a:latin typeface="Myriad Pro" panose="020B0503030403020204"/>
            </a:endParaRPr>
          </a:p>
          <a:p>
            <a:pPr algn="just"/>
            <a:r>
              <a:rPr lang="en-GB" b="1" dirty="0">
                <a:solidFill>
                  <a:schemeClr val="tx2"/>
                </a:solidFill>
                <a:latin typeface="Myriad Pro" panose="020B0503030403020204"/>
              </a:rPr>
              <a:t>Portraits of Refugees </a:t>
            </a:r>
          </a:p>
          <a:p>
            <a:pPr algn="just"/>
            <a:endParaRPr lang="en-GB" b="1" dirty="0">
              <a:latin typeface="Myriad Pro" panose="020B0503030403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B1AB8-3A97-E4A5-F943-A8D7AE2B5650}"/>
              </a:ext>
            </a:extLst>
          </p:cNvPr>
          <p:cNvSpPr txBox="1"/>
          <p:nvPr/>
        </p:nvSpPr>
        <p:spPr>
          <a:xfrm>
            <a:off x="466989" y="1404357"/>
            <a:ext cx="4983950" cy="297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Myriad Pro" panose="020B0503030403020204"/>
              </a:rPr>
              <a:t>Unique stories of seven displaced students and professionals who have been rebuilding their lives in </a:t>
            </a:r>
            <a:r>
              <a:rPr lang="en-US" sz="1400" dirty="0" err="1">
                <a:latin typeface="Myriad Pro" panose="020B0503030403020204"/>
              </a:rPr>
              <a:t>CoE</a:t>
            </a:r>
            <a:r>
              <a:rPr lang="en-US" sz="1400" dirty="0">
                <a:latin typeface="Myriad Pro" panose="020B0503030403020204"/>
              </a:rPr>
              <a:t> member states, highlighting the </a:t>
            </a:r>
            <a:r>
              <a:rPr lang="en-US" sz="1400" b="1" dirty="0">
                <a:latin typeface="Myriad Pro" panose="020B0503030403020204"/>
              </a:rPr>
              <a:t>resilience </a:t>
            </a:r>
            <a:r>
              <a:rPr lang="en-US" sz="1400" dirty="0">
                <a:latin typeface="Myriad Pro" panose="020B0503030403020204"/>
              </a:rPr>
              <a:t>and </a:t>
            </a:r>
            <a:r>
              <a:rPr lang="en-US" sz="1400" b="1" dirty="0">
                <a:latin typeface="Myriad Pro" panose="020B0503030403020204"/>
              </a:rPr>
              <a:t>contributions</a:t>
            </a:r>
            <a:r>
              <a:rPr lang="en-US" sz="1400" dirty="0">
                <a:latin typeface="Myriad Pro" panose="020B0503030403020204"/>
              </a:rPr>
              <a:t> of refugees</a:t>
            </a:r>
          </a:p>
          <a:p>
            <a:pPr marL="285750" indent="-285750" algn="just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Myriad Pro" panose="020B0503030403020204"/>
              </a:rPr>
              <a:t>EQPR as a key tool for </a:t>
            </a:r>
            <a:r>
              <a:rPr lang="en-US" sz="1400" b="1" dirty="0">
                <a:latin typeface="Myriad Pro" panose="020B0503030403020204"/>
              </a:rPr>
              <a:t>access to education and employment</a:t>
            </a:r>
          </a:p>
          <a:p>
            <a:pPr marL="285750" indent="-285750" algn="just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Myriad Pro" panose="020B0503030403020204"/>
              </a:rPr>
              <a:t>Insight into individuals’ trajectories complements recent </a:t>
            </a:r>
            <a:r>
              <a:rPr lang="en-US" sz="1400" b="1" dirty="0">
                <a:latin typeface="Myriad Pro" panose="020B0503030403020204"/>
              </a:rPr>
              <a:t>survey on the use and impact of the EQPR</a:t>
            </a:r>
            <a:endParaRPr lang="en-US" sz="1400" dirty="0">
              <a:latin typeface="Myriad Pro" panose="020B0503030403020204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400" b="1" dirty="0">
              <a:latin typeface="Myriad Pro" panose="020B0503030403020204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200" b="1" dirty="0">
              <a:latin typeface="Arial Narrow" panose="020B0606020202030204" pitchFamily="34" charset="0"/>
            </a:endParaRP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99C8EA-1005-5816-9D94-CDA247DEFE63}"/>
              </a:ext>
            </a:extLst>
          </p:cNvPr>
          <p:cNvSpPr txBox="1"/>
          <p:nvPr/>
        </p:nvSpPr>
        <p:spPr>
          <a:xfrm>
            <a:off x="5703764" y="689875"/>
            <a:ext cx="3148396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endParaRPr lang="en-GB" sz="1000" dirty="0">
              <a:latin typeface="Myriad Pro" panose="020B0503030403020204"/>
            </a:endParaRPr>
          </a:p>
          <a:p>
            <a:pPr algn="ctr"/>
            <a:r>
              <a:rPr lang="en-GB" sz="1000" i="1" dirty="0">
                <a:latin typeface="Myriad Pro" panose="020B0503030403020204"/>
              </a:rPr>
              <a:t>Portraits of Refugees</a:t>
            </a:r>
            <a:r>
              <a:rPr lang="en-GB" sz="1000" dirty="0">
                <a:latin typeface="Myriad Pro" panose="020B0503030403020204"/>
              </a:rPr>
              <a:t>,                                                   published by the Council of Europe in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4C98EA-DD04-9899-C349-1DA88CCC2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290" y="884221"/>
            <a:ext cx="2501623" cy="3523413"/>
          </a:xfrm>
          <a:prstGeom prst="rect">
            <a:avLst/>
          </a:prstGeom>
        </p:spPr>
      </p:pic>
      <p:sp>
        <p:nvSpPr>
          <p:cNvPr id="2" name="Titre 2">
            <a:extLst>
              <a:ext uri="{FF2B5EF4-FFF2-40B4-BE49-F238E27FC236}">
                <a16:creationId xmlns:a16="http://schemas.microsoft.com/office/drawing/2014/main" id="{3BFD0184-78C6-BC32-02FB-2512A9FFF033}"/>
              </a:ext>
            </a:extLst>
          </p:cNvPr>
          <p:cNvSpPr txBox="1">
            <a:spLocks/>
          </p:cNvSpPr>
          <p:nvPr/>
        </p:nvSpPr>
        <p:spPr bwMode="auto">
          <a:xfrm>
            <a:off x="4861602" y="0"/>
            <a:ext cx="4214812" cy="67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  <a:t>46 MEMBER STATES</a:t>
            </a:r>
            <a:b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</a:br>
            <a: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  <a:t>700 MILLION EUROPEANS</a:t>
            </a:r>
          </a:p>
        </p:txBody>
      </p:sp>
    </p:spTree>
    <p:extLst>
      <p:ext uri="{BB962C8B-B14F-4D97-AF65-F5344CB8AC3E}">
        <p14:creationId xmlns:p14="http://schemas.microsoft.com/office/powerpoint/2010/main" val="2402729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09D9A-888B-946E-72F8-022F95B60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8E9D72-678E-4EA8-AC99-166B7574DB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0606"/>
            <a:ext cx="9144000" cy="666750"/>
          </a:xfrm>
          <a:prstGeom prst="rect">
            <a:avLst/>
          </a:prstGeom>
        </p:spPr>
      </p:pic>
      <p:sp>
        <p:nvSpPr>
          <p:cNvPr id="12292" name="Espace réservé du numéro de diapositive 5">
            <a:extLst>
              <a:ext uri="{FF2B5EF4-FFF2-40B4-BE49-F238E27FC236}">
                <a16:creationId xmlns:a16="http://schemas.microsoft.com/office/drawing/2014/main" id="{08635BC3-AB4E-4D7F-D99D-72D34C3390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750300" y="4745038"/>
            <a:ext cx="393700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9CF19A-7161-413F-9287-4C992689AB01}" type="slidenum">
              <a:rPr lang="fr-FR" altLang="fr-FR" sz="1000" smtClean="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BED198F-588F-7EBF-27EC-0CD073341D78}"/>
              </a:ext>
            </a:extLst>
          </p:cNvPr>
          <p:cNvCxnSpPr>
            <a:cxnSpLocks/>
          </p:cNvCxnSpPr>
          <p:nvPr/>
        </p:nvCxnSpPr>
        <p:spPr>
          <a:xfrm>
            <a:off x="564469" y="2374663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CD8D65C-64E1-6844-E867-9B356819B67C}"/>
              </a:ext>
            </a:extLst>
          </p:cNvPr>
          <p:cNvCxnSpPr>
            <a:cxnSpLocks/>
          </p:cNvCxnSpPr>
          <p:nvPr/>
        </p:nvCxnSpPr>
        <p:spPr>
          <a:xfrm>
            <a:off x="564469" y="2998960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6791105-08AF-48ED-B0F1-40668698D71B}"/>
              </a:ext>
            </a:extLst>
          </p:cNvPr>
          <p:cNvCxnSpPr>
            <a:cxnSpLocks/>
          </p:cNvCxnSpPr>
          <p:nvPr/>
        </p:nvCxnSpPr>
        <p:spPr>
          <a:xfrm>
            <a:off x="564469" y="3601705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A5248C7-F4AA-634E-1EC0-2FD0F637D1FD}"/>
              </a:ext>
            </a:extLst>
          </p:cNvPr>
          <p:cNvSpPr txBox="1"/>
          <p:nvPr/>
        </p:nvSpPr>
        <p:spPr>
          <a:xfrm>
            <a:off x="421105" y="930619"/>
            <a:ext cx="865530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rgbClr val="23438C"/>
                </a:solidFill>
                <a:latin typeface="Myriad Pro" panose="020B0503030403020204"/>
              </a:rPr>
              <a:t>Artificial intelligence in higher education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F8D43A-42BB-E0E1-13A8-7406E6237BF6}"/>
              </a:ext>
            </a:extLst>
          </p:cNvPr>
          <p:cNvSpPr txBox="1"/>
          <p:nvPr/>
        </p:nvSpPr>
        <p:spPr>
          <a:xfrm>
            <a:off x="428790" y="1390273"/>
            <a:ext cx="8034867" cy="3516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246888">
              <a:spcAft>
                <a:spcPts val="600"/>
              </a:spcAft>
            </a:pPr>
            <a:r>
              <a:rPr lang="en-US" sz="1400" b="1" dirty="0">
                <a:latin typeface="Myriad Pro" panose="020B0503030403020204"/>
              </a:rPr>
              <a:t>Artificial Intelligence and recognition of qualifications</a:t>
            </a:r>
          </a:p>
          <a:p>
            <a:pPr algn="just" defTabSz="246888">
              <a:spcAft>
                <a:spcPts val="100"/>
              </a:spcAft>
            </a:pPr>
            <a:endParaRPr lang="en-US" sz="1400" b="1" dirty="0">
              <a:latin typeface="Myriad Pro" panose="020B0503030403020204"/>
            </a:endParaRPr>
          </a:p>
          <a:p>
            <a:pPr marL="285750" indent="-285750" algn="just" defTabSz="246888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Myriad Pro" panose="020B0503030403020204"/>
              </a:rPr>
              <a:t>Three-year </a:t>
            </a:r>
            <a:r>
              <a:rPr lang="en-US" sz="1400" dirty="0" err="1">
                <a:latin typeface="Myriad Pro" panose="020B0503030403020204"/>
              </a:rPr>
              <a:t>programme</a:t>
            </a:r>
            <a:r>
              <a:rPr lang="en-US" sz="1400" dirty="0">
                <a:latin typeface="Myriad Pro" panose="020B0503030403020204"/>
              </a:rPr>
              <a:t> on Artificial Intelligence </a:t>
            </a:r>
          </a:p>
          <a:p>
            <a:pPr algn="just" defTabSz="246888">
              <a:spcAft>
                <a:spcPts val="100"/>
              </a:spcAft>
            </a:pPr>
            <a:r>
              <a:rPr lang="en-US" sz="1400" dirty="0">
                <a:latin typeface="Myriad Pro" panose="020B0503030403020204"/>
              </a:rPr>
              <a:t>and Recognition of Qualifications</a:t>
            </a:r>
          </a:p>
          <a:p>
            <a:pPr marL="285750" indent="-285750" algn="just" defTabSz="246888"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Myriad Pro" panose="020B0503030403020204"/>
            </a:endParaRPr>
          </a:p>
          <a:p>
            <a:pPr marL="285750" indent="-285750" algn="just" defTabSz="246888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Myriad Pro" panose="020B0503030403020204"/>
              </a:rPr>
              <a:t>The WG established (1</a:t>
            </a:r>
            <a:r>
              <a:rPr lang="en-US" sz="1400" baseline="30000" dirty="0">
                <a:latin typeface="Myriad Pro" panose="020B0503030403020204"/>
              </a:rPr>
              <a:t>st</a:t>
            </a:r>
            <a:r>
              <a:rPr lang="en-US" sz="1400" dirty="0">
                <a:latin typeface="Myriad Pro" panose="020B0503030403020204"/>
              </a:rPr>
              <a:t> meeting in October 2025)</a:t>
            </a:r>
          </a:p>
          <a:p>
            <a:pPr marL="285750" indent="-285750" algn="just" defTabSz="246888"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Myriad Pro" panose="020B0503030403020204"/>
            </a:endParaRPr>
          </a:p>
          <a:p>
            <a:pPr marL="285750" indent="-285750" algn="just" defTabSz="246888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Myriad Pro" panose="020B0503030403020204"/>
              </a:rPr>
              <a:t>Survey (to ENIC-NARIC </a:t>
            </a:r>
            <a:r>
              <a:rPr lang="en-US" sz="1400" dirty="0" err="1">
                <a:latin typeface="Myriad Pro" panose="020B0503030403020204"/>
              </a:rPr>
              <a:t>centres</a:t>
            </a:r>
            <a:r>
              <a:rPr lang="en-US" sz="1400" dirty="0">
                <a:latin typeface="Myriad Pro" panose="020B0503030403020204"/>
              </a:rPr>
              <a:t>, HEIs and ministries) to map the current/future usage of AI tools in recognition workflows</a:t>
            </a:r>
          </a:p>
          <a:p>
            <a:pPr algn="just" defTabSz="246888">
              <a:spcAft>
                <a:spcPts val="100"/>
              </a:spcAft>
            </a:pPr>
            <a:endParaRPr lang="en-US" sz="1400" dirty="0">
              <a:latin typeface="Myriad Pro" panose="020B0503030403020204"/>
            </a:endParaRPr>
          </a:p>
          <a:p>
            <a:pPr marL="285750" indent="-285750" algn="just" defTabSz="246888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Myriad Pro" panose="020B0503030403020204"/>
              </a:rPr>
              <a:t>Further work - guidelines and a self-learning module for credential evaluators, admission officials and other relevant stakeholders, based on the HUDERIA model developed by the Committee on Artificial Intelligence of the </a:t>
            </a:r>
            <a:r>
              <a:rPr lang="en-US" sz="1400" dirty="0" err="1">
                <a:latin typeface="Myriad Pro" panose="020B0503030403020204"/>
              </a:rPr>
              <a:t>CoE</a:t>
            </a:r>
            <a:r>
              <a:rPr lang="en-US" sz="1400" dirty="0">
                <a:latin typeface="Myriad Pro" panose="020B0503030403020204"/>
              </a:rPr>
              <a:t>. Risk and impact assessment of AI tools from a human rights perspective. </a:t>
            </a: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400" b="1" dirty="0">
              <a:latin typeface="Myriad Pro" panose="020B0503030403020204"/>
            </a:endParaRPr>
          </a:p>
        </p:txBody>
      </p:sp>
      <p:pic>
        <p:nvPicPr>
          <p:cNvPr id="12" name="Picture 11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85A5BE34-AABD-995B-39B5-37F6ED8AE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901" y="656144"/>
            <a:ext cx="3537097" cy="1792282"/>
          </a:xfrm>
          <a:prstGeom prst="rect">
            <a:avLst/>
          </a:prstGeom>
        </p:spPr>
      </p:pic>
      <p:sp>
        <p:nvSpPr>
          <p:cNvPr id="4" name="Titre 2">
            <a:extLst>
              <a:ext uri="{FF2B5EF4-FFF2-40B4-BE49-F238E27FC236}">
                <a16:creationId xmlns:a16="http://schemas.microsoft.com/office/drawing/2014/main" id="{D30D824A-F4B4-C7A1-DA35-AB0D28CD3FCB}"/>
              </a:ext>
            </a:extLst>
          </p:cNvPr>
          <p:cNvSpPr txBox="1">
            <a:spLocks/>
          </p:cNvSpPr>
          <p:nvPr/>
        </p:nvSpPr>
        <p:spPr bwMode="auto">
          <a:xfrm>
            <a:off x="4861602" y="0"/>
            <a:ext cx="4214812" cy="67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  <a:t>46 MEMBER STATES</a:t>
            </a:r>
            <a:b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</a:br>
            <a: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  <a:t>700 MILLION EUROPEANS</a:t>
            </a:r>
          </a:p>
        </p:txBody>
      </p:sp>
    </p:spTree>
    <p:extLst>
      <p:ext uri="{BB962C8B-B14F-4D97-AF65-F5344CB8AC3E}">
        <p14:creationId xmlns:p14="http://schemas.microsoft.com/office/powerpoint/2010/main" val="3370694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1B0B2-1313-F642-17AA-F0E675248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7FE4B5-2154-F583-15F0-5F77FED742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0606"/>
            <a:ext cx="9144000" cy="666750"/>
          </a:xfrm>
          <a:prstGeom prst="rect">
            <a:avLst/>
          </a:prstGeom>
        </p:spPr>
      </p:pic>
      <p:sp>
        <p:nvSpPr>
          <p:cNvPr id="12292" name="Espace réservé du numéro de diapositive 5">
            <a:extLst>
              <a:ext uri="{FF2B5EF4-FFF2-40B4-BE49-F238E27FC236}">
                <a16:creationId xmlns:a16="http://schemas.microsoft.com/office/drawing/2014/main" id="{B2519307-79AF-48B3-0A88-84CCB9EC6F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750300" y="4745038"/>
            <a:ext cx="393700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9CF19A-7161-413F-9287-4C992689AB01}" type="slidenum">
              <a:rPr lang="fr-FR" altLang="fr-FR" sz="1000" smtClean="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93359A6-55CB-E418-30D6-E4EA709A53FA}"/>
              </a:ext>
            </a:extLst>
          </p:cNvPr>
          <p:cNvCxnSpPr>
            <a:cxnSpLocks/>
          </p:cNvCxnSpPr>
          <p:nvPr/>
        </p:nvCxnSpPr>
        <p:spPr>
          <a:xfrm>
            <a:off x="564469" y="2374663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C1ECE2A-5716-8A22-215D-9C8411004B7B}"/>
              </a:ext>
            </a:extLst>
          </p:cNvPr>
          <p:cNvCxnSpPr>
            <a:cxnSpLocks/>
          </p:cNvCxnSpPr>
          <p:nvPr/>
        </p:nvCxnSpPr>
        <p:spPr>
          <a:xfrm>
            <a:off x="564469" y="2998960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539FD62-E2DC-71B2-7B7A-EBFBDE4FF2B1}"/>
              </a:ext>
            </a:extLst>
          </p:cNvPr>
          <p:cNvCxnSpPr>
            <a:cxnSpLocks/>
          </p:cNvCxnSpPr>
          <p:nvPr/>
        </p:nvCxnSpPr>
        <p:spPr>
          <a:xfrm>
            <a:off x="564469" y="3601705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3F18DEC-CB82-AF7E-7E0F-DD8077664CDC}"/>
              </a:ext>
            </a:extLst>
          </p:cNvPr>
          <p:cNvSpPr txBox="1"/>
          <p:nvPr/>
        </p:nvSpPr>
        <p:spPr>
          <a:xfrm>
            <a:off x="448594" y="1035347"/>
            <a:ext cx="865530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rgbClr val="23438C"/>
                </a:solidFill>
                <a:latin typeface="Myriad Pro" panose="020B0503030403020204"/>
              </a:rPr>
              <a:t>Automatic Recognition </a:t>
            </a:r>
          </a:p>
          <a:p>
            <a:endParaRPr lang="en-GB" b="1" dirty="0">
              <a:solidFill>
                <a:srgbClr val="23438C"/>
              </a:solidFill>
              <a:latin typeface="Myriad Pro" panose="020B0503030403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27CA63-D366-AFD5-34EE-B9DA54A8B317}"/>
              </a:ext>
            </a:extLst>
          </p:cNvPr>
          <p:cNvSpPr txBox="1"/>
          <p:nvPr/>
        </p:nvSpPr>
        <p:spPr>
          <a:xfrm>
            <a:off x="448594" y="1753229"/>
            <a:ext cx="7976949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Myriad Pro" panose="020B0503030403020204"/>
              </a:rPr>
              <a:t>At its plenary meeting in September 2025 the CDEDU approved the proposal to </a:t>
            </a:r>
            <a:r>
              <a:rPr lang="en-US" sz="1400" b="1" dirty="0">
                <a:latin typeface="Myriad Pro" panose="020B0503030403020204"/>
              </a:rPr>
              <a:t>draft a Convention on the Conditions of Transparency and Quality Assurance for Automatic Recognition </a:t>
            </a:r>
            <a:r>
              <a:rPr lang="en-US" sz="1400" dirty="0">
                <a:latin typeface="Myriad Pro" panose="020B0503030403020204"/>
              </a:rPr>
              <a:t>of Higher Education Qualifications in Europe, based on the results of the activities and core content developed by the Ad Hoc WG</a:t>
            </a:r>
          </a:p>
          <a:p>
            <a:pPr marL="285750" indent="-285750" algn="just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Myriad Pro" panose="020B0503030403020204"/>
            </a:endParaRPr>
          </a:p>
          <a:p>
            <a:pPr marL="285750" indent="-285750" algn="just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Myriad Pro" panose="020B0503030403020204"/>
              </a:rPr>
              <a:t>The proposal for this new legal instrument and the draft Terms of Reference of a Committee of Experts will be submitted to the CM in January 2026. If endorsed, the Drafting committee will prepare the text and its explanatory report by late 2026</a:t>
            </a: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400" b="1" dirty="0">
              <a:latin typeface="Myriad Pro" panose="020B0503030403020204"/>
            </a:endParaRP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FBA4210A-AA8F-83B3-4FDE-ED3C1D2A3B8B}"/>
              </a:ext>
            </a:extLst>
          </p:cNvPr>
          <p:cNvSpPr txBox="1">
            <a:spLocks/>
          </p:cNvSpPr>
          <p:nvPr/>
        </p:nvSpPr>
        <p:spPr bwMode="auto">
          <a:xfrm>
            <a:off x="4861602" y="0"/>
            <a:ext cx="4214812" cy="67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  <a:t>46 MEMBER STATES</a:t>
            </a:r>
            <a:b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</a:br>
            <a: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  <a:t>700 MILLION EUROPEANS</a:t>
            </a:r>
          </a:p>
        </p:txBody>
      </p:sp>
    </p:spTree>
    <p:extLst>
      <p:ext uri="{BB962C8B-B14F-4D97-AF65-F5344CB8AC3E}">
        <p14:creationId xmlns:p14="http://schemas.microsoft.com/office/powerpoint/2010/main" val="2855779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B4020-A159-F5C1-FC5C-FAFC3EC43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9CDFE-F701-C257-6061-3BFDFC60A8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0606"/>
            <a:ext cx="9144000" cy="666750"/>
          </a:xfrm>
          <a:prstGeom prst="rect">
            <a:avLst/>
          </a:prstGeom>
        </p:spPr>
      </p:pic>
      <p:sp>
        <p:nvSpPr>
          <p:cNvPr id="12292" name="Espace réservé du numéro de diapositive 5">
            <a:extLst>
              <a:ext uri="{FF2B5EF4-FFF2-40B4-BE49-F238E27FC236}">
                <a16:creationId xmlns:a16="http://schemas.microsoft.com/office/drawing/2014/main" id="{1C5C9F06-0BBA-9328-182D-4993FDD445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750300" y="4745038"/>
            <a:ext cx="393700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9CF19A-7161-413F-9287-4C992689AB01}" type="slidenum">
              <a:rPr lang="fr-FR" altLang="fr-FR" sz="1000" smtClean="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0BFB90A-4579-51E2-9CAA-8C8F3217B11C}"/>
              </a:ext>
            </a:extLst>
          </p:cNvPr>
          <p:cNvCxnSpPr>
            <a:cxnSpLocks/>
          </p:cNvCxnSpPr>
          <p:nvPr/>
        </p:nvCxnSpPr>
        <p:spPr>
          <a:xfrm>
            <a:off x="564469" y="2374663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4EA84B6-AA10-411F-E1DE-790B15634C9C}"/>
              </a:ext>
            </a:extLst>
          </p:cNvPr>
          <p:cNvCxnSpPr>
            <a:cxnSpLocks/>
          </p:cNvCxnSpPr>
          <p:nvPr/>
        </p:nvCxnSpPr>
        <p:spPr>
          <a:xfrm>
            <a:off x="564469" y="2998960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C72CCC3-CB50-EDE9-7408-7ED4C3B1310F}"/>
              </a:ext>
            </a:extLst>
          </p:cNvPr>
          <p:cNvCxnSpPr>
            <a:cxnSpLocks/>
          </p:cNvCxnSpPr>
          <p:nvPr/>
        </p:nvCxnSpPr>
        <p:spPr>
          <a:xfrm>
            <a:off x="564469" y="3601705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5433A7F-565D-3605-8498-28A1F9F92AA3}"/>
              </a:ext>
            </a:extLst>
          </p:cNvPr>
          <p:cNvSpPr txBox="1"/>
          <p:nvPr/>
        </p:nvSpPr>
        <p:spPr>
          <a:xfrm>
            <a:off x="448594" y="1035347"/>
            <a:ext cx="865530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rgbClr val="23438C"/>
                </a:solidFill>
                <a:latin typeface="Myriad Pro" panose="020B0503030403020204"/>
              </a:rPr>
              <a:t>ETINED (Ethics, Integrity and Transparency in Education) Platform </a:t>
            </a:r>
            <a:endParaRPr lang="en-GB" b="1" dirty="0">
              <a:solidFill>
                <a:srgbClr val="23438C"/>
              </a:solidFill>
              <a:latin typeface="Myriad Pro" panose="020B0503030403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C27FE4-43A6-073B-4B54-585889E16867}"/>
              </a:ext>
            </a:extLst>
          </p:cNvPr>
          <p:cNvSpPr txBox="1"/>
          <p:nvPr/>
        </p:nvSpPr>
        <p:spPr>
          <a:xfrm>
            <a:off x="448595" y="1589943"/>
            <a:ext cx="4652452" cy="2825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1400" b="1" dirty="0">
                <a:latin typeface="Myriad Pro" panose="020B0503030403020204"/>
              </a:rPr>
              <a:t>Mission:</a:t>
            </a:r>
            <a:endParaRPr lang="en-US" sz="1400" dirty="0">
              <a:latin typeface="Myriad Pro" panose="020B0503030403020204"/>
            </a:endParaRPr>
          </a:p>
          <a:p>
            <a:pPr marL="285750" indent="-285750" algn="just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Myriad Pro" panose="020B0503030403020204"/>
              </a:rPr>
              <a:t>Share information and good practices in the field of ethics, transparency and integrity in education;</a:t>
            </a:r>
          </a:p>
          <a:p>
            <a:pPr marL="285750" indent="-285750" algn="just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Myriad Pro" panose="020B0503030403020204"/>
              </a:rPr>
              <a:t>Contribute to the development of adequate answers to challenges that corruption poses to the sector of education and higher education;</a:t>
            </a:r>
          </a:p>
          <a:p>
            <a:pPr marL="285750" indent="-285750" algn="just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Myriad Pro" panose="020B0503030403020204"/>
              </a:rPr>
              <a:t>Create a virtuous cycle in education, whereby all actors commit to fundamental positive ethical principles;</a:t>
            </a:r>
          </a:p>
          <a:p>
            <a:pPr marL="285750" indent="-285750" algn="just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Myriad Pro" panose="020B0503030403020204"/>
              </a:rPr>
              <a:t>Develop capacity-building for all actors.</a:t>
            </a:r>
          </a:p>
          <a:p>
            <a:pPr marL="285750" indent="-285750" defTabSz="24688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400" b="1" dirty="0">
              <a:latin typeface="Myriad Pro" panose="020B0503030403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3575C-1001-EFE6-293D-1BE1AAE52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1" r="17481" b="7231"/>
          <a:stretch/>
        </p:blipFill>
        <p:spPr>
          <a:xfrm>
            <a:off x="5473675" y="1831356"/>
            <a:ext cx="2990665" cy="2006118"/>
          </a:xfrm>
          <a:prstGeom prst="rect">
            <a:avLst/>
          </a:prstGeom>
        </p:spPr>
      </p:pic>
      <p:sp>
        <p:nvSpPr>
          <p:cNvPr id="6" name="Titre 2">
            <a:extLst>
              <a:ext uri="{FF2B5EF4-FFF2-40B4-BE49-F238E27FC236}">
                <a16:creationId xmlns:a16="http://schemas.microsoft.com/office/drawing/2014/main" id="{F14E029F-1633-E4CB-8A5D-5CFF399E88D3}"/>
              </a:ext>
            </a:extLst>
          </p:cNvPr>
          <p:cNvSpPr txBox="1">
            <a:spLocks/>
          </p:cNvSpPr>
          <p:nvPr/>
        </p:nvSpPr>
        <p:spPr bwMode="auto">
          <a:xfrm>
            <a:off x="4861602" y="0"/>
            <a:ext cx="4214812" cy="67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  <a:t>46 MEMBER STATES</a:t>
            </a:r>
            <a:b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</a:br>
            <a: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  <a:t>700 MILLION EUROPEANS</a:t>
            </a:r>
          </a:p>
        </p:txBody>
      </p:sp>
    </p:spTree>
    <p:extLst>
      <p:ext uri="{BB962C8B-B14F-4D97-AF65-F5344CB8AC3E}">
        <p14:creationId xmlns:p14="http://schemas.microsoft.com/office/powerpoint/2010/main" val="1723695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879F9-AB01-7DFB-DA6E-7284266F9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888DFB-6F12-B960-9FC0-F07E6C1C78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0606"/>
            <a:ext cx="9144000" cy="666750"/>
          </a:xfrm>
          <a:prstGeom prst="rect">
            <a:avLst/>
          </a:prstGeom>
        </p:spPr>
      </p:pic>
      <p:sp>
        <p:nvSpPr>
          <p:cNvPr id="12292" name="Espace réservé du numéro de diapositive 5">
            <a:extLst>
              <a:ext uri="{FF2B5EF4-FFF2-40B4-BE49-F238E27FC236}">
                <a16:creationId xmlns:a16="http://schemas.microsoft.com/office/drawing/2014/main" id="{DF6B2535-87D1-AF20-76C1-D3A888046BA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750300" y="4745038"/>
            <a:ext cx="393700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9CF19A-7161-413F-9287-4C992689AB01}" type="slidenum">
              <a:rPr lang="fr-FR" altLang="fr-FR" sz="1000" smtClean="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5C982A5-E1C8-3B03-965F-6D415F82AD43}"/>
              </a:ext>
            </a:extLst>
          </p:cNvPr>
          <p:cNvCxnSpPr>
            <a:cxnSpLocks/>
          </p:cNvCxnSpPr>
          <p:nvPr/>
        </p:nvCxnSpPr>
        <p:spPr>
          <a:xfrm>
            <a:off x="564469" y="2374663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1AB477D-6B91-4C4F-5F28-29E70E628DA1}"/>
              </a:ext>
            </a:extLst>
          </p:cNvPr>
          <p:cNvCxnSpPr>
            <a:cxnSpLocks/>
          </p:cNvCxnSpPr>
          <p:nvPr/>
        </p:nvCxnSpPr>
        <p:spPr>
          <a:xfrm>
            <a:off x="564469" y="2998960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88D2982-7617-A0CF-AE51-D77766D1E647}"/>
              </a:ext>
            </a:extLst>
          </p:cNvPr>
          <p:cNvCxnSpPr>
            <a:cxnSpLocks/>
          </p:cNvCxnSpPr>
          <p:nvPr/>
        </p:nvCxnSpPr>
        <p:spPr>
          <a:xfrm>
            <a:off x="564469" y="3601705"/>
            <a:ext cx="8034866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F5B2C54-85AE-83C4-C23D-58EAE78D84BD}"/>
              </a:ext>
            </a:extLst>
          </p:cNvPr>
          <p:cNvSpPr txBox="1"/>
          <p:nvPr/>
        </p:nvSpPr>
        <p:spPr>
          <a:xfrm>
            <a:off x="473355" y="1360472"/>
            <a:ext cx="7619086" cy="324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246888">
              <a:lnSpc>
                <a:spcPct val="90000"/>
              </a:lnSpc>
              <a:spcAft>
                <a:spcPts val="600"/>
              </a:spcAft>
              <a:buClr>
                <a:schemeClr val="tx2"/>
              </a:buClr>
            </a:pPr>
            <a:r>
              <a:rPr lang="en-US" sz="1200" b="1" dirty="0">
                <a:latin typeface="Myriad Pro" panose="020B0503030403020204"/>
              </a:rPr>
              <a:t>Key Activities 2025:</a:t>
            </a:r>
          </a:p>
          <a:p>
            <a:pPr marL="285750" indent="-285750" algn="just" defTabSz="2468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 err="1">
                <a:latin typeface="Myriad Pro" panose="020B0503030403020204"/>
              </a:rPr>
              <a:t>EduTalk@CoE</a:t>
            </a:r>
            <a:r>
              <a:rPr lang="en-US" sz="1200" dirty="0">
                <a:latin typeface="Myriad Pro" panose="020B0503030403020204"/>
              </a:rPr>
              <a:t> on ‘Ensuring Quality and Integrity in Transnational Education’ (TNE), April 2025</a:t>
            </a:r>
          </a:p>
          <a:p>
            <a:pPr marL="285750" indent="-285750" algn="just" defTabSz="2468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Myriad Pro" panose="020B0503030403020204"/>
              </a:rPr>
              <a:t>Workshop on ‘Spotting the Fakes: Addressing Education Fraud in a Digital Age’, 32nd ENIC-NARIC annual meeting, May 2025</a:t>
            </a:r>
          </a:p>
          <a:p>
            <a:pPr marL="285750" indent="-285750" algn="just" defTabSz="2468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Myriad Pro" panose="020B0503030403020204"/>
              </a:rPr>
              <a:t>Article ‘In addressing TNE governance challenges, students are key’, June 2025</a:t>
            </a:r>
          </a:p>
          <a:p>
            <a:pPr marL="285750" indent="-285750" algn="just" defTabSz="2468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Myriad Pro" panose="020B0503030403020204"/>
              </a:rPr>
              <a:t>Online video clip series on TNE</a:t>
            </a:r>
          </a:p>
          <a:p>
            <a:pPr marL="285750" indent="-285750" algn="just" defTabSz="2468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Myriad Pro" panose="020B0503030403020204"/>
              </a:rPr>
              <a:t>Signing of </a:t>
            </a:r>
            <a:r>
              <a:rPr lang="en-US" sz="1200" b="1" dirty="0">
                <a:latin typeface="Myriad Pro" panose="020B0503030403020204"/>
              </a:rPr>
              <a:t>Memorandum of Understanding </a:t>
            </a:r>
            <a:r>
              <a:rPr lang="en-US" sz="1200" dirty="0">
                <a:latin typeface="Myriad Pro" panose="020B0503030403020204"/>
              </a:rPr>
              <a:t>between </a:t>
            </a:r>
            <a:r>
              <a:rPr lang="en-US" sz="1200" dirty="0" err="1">
                <a:latin typeface="Myriad Pro" panose="020B0503030403020204"/>
              </a:rPr>
              <a:t>CoE</a:t>
            </a:r>
            <a:r>
              <a:rPr lang="en-US" sz="1200" dirty="0">
                <a:latin typeface="Myriad Pro" panose="020B0503030403020204"/>
              </a:rPr>
              <a:t> and CIMEA for the Centre on Preventing and Countering Education Fraud, June 2025</a:t>
            </a:r>
          </a:p>
          <a:p>
            <a:pPr marL="285750" indent="-285750" algn="just" defTabSz="2468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Myriad Pro" panose="020B0503030403020204"/>
              </a:rPr>
              <a:t>9th ETINED Plenary, November 2025</a:t>
            </a:r>
          </a:p>
          <a:p>
            <a:pPr algn="just" defTabSz="246888">
              <a:spcAft>
                <a:spcPts val="600"/>
              </a:spcAft>
              <a:buClr>
                <a:schemeClr val="tx2"/>
              </a:buClr>
            </a:pPr>
            <a:endParaRPr lang="en-US" sz="1200" b="1" dirty="0">
              <a:latin typeface="Myriad Pro" panose="020B0503030403020204"/>
            </a:endParaRPr>
          </a:p>
          <a:p>
            <a:pPr algn="just" defTabSz="246888">
              <a:spcAft>
                <a:spcPts val="600"/>
              </a:spcAft>
              <a:buClr>
                <a:schemeClr val="tx2"/>
              </a:buClr>
            </a:pPr>
            <a:r>
              <a:rPr lang="en-US" sz="1200" b="1" dirty="0">
                <a:latin typeface="Myriad Pro" panose="020B0503030403020204"/>
              </a:rPr>
              <a:t>Publications 2025: </a:t>
            </a:r>
          </a:p>
          <a:p>
            <a:pPr marL="285750" indent="-285750" algn="just" defTabSz="2468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Myriad Pro" panose="020B0503030403020204"/>
              </a:rPr>
              <a:t>ETINED Volume 9: Open School Data in European Education systems + info note</a:t>
            </a:r>
          </a:p>
          <a:p>
            <a:pPr marL="285750" indent="-285750" algn="just" defTabSz="246888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Myriad Pro" panose="020B0503030403020204"/>
              </a:rPr>
              <a:t>ETINED Volume 10: Student Perceptions and Awareness of Education Fraud + info note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0FA1B75-9132-6F93-F577-AB352FB16B3E}"/>
              </a:ext>
            </a:extLst>
          </p:cNvPr>
          <p:cNvSpPr txBox="1"/>
          <p:nvPr/>
        </p:nvSpPr>
        <p:spPr>
          <a:xfrm>
            <a:off x="473355" y="880330"/>
            <a:ext cx="865530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rgbClr val="23438C"/>
                </a:solidFill>
                <a:latin typeface="Myriad Pro" panose="020B0503030403020204"/>
              </a:rPr>
              <a:t>ETINED Platform </a:t>
            </a:r>
            <a:endParaRPr lang="en-GB" b="1" dirty="0">
              <a:solidFill>
                <a:srgbClr val="23438C"/>
              </a:solidFill>
              <a:latin typeface="Myriad Pro" panose="020B0503030403020204"/>
            </a:endParaRPr>
          </a:p>
        </p:txBody>
      </p:sp>
      <p:sp>
        <p:nvSpPr>
          <p:cNvPr id="2" name="Titre 2">
            <a:extLst>
              <a:ext uri="{FF2B5EF4-FFF2-40B4-BE49-F238E27FC236}">
                <a16:creationId xmlns:a16="http://schemas.microsoft.com/office/drawing/2014/main" id="{E80C5D7F-F946-E929-B892-E8EEAEC272CF}"/>
              </a:ext>
            </a:extLst>
          </p:cNvPr>
          <p:cNvSpPr txBox="1">
            <a:spLocks/>
          </p:cNvSpPr>
          <p:nvPr/>
        </p:nvSpPr>
        <p:spPr bwMode="auto">
          <a:xfrm>
            <a:off x="4861602" y="0"/>
            <a:ext cx="4214812" cy="67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  <a:t>46 MEMBER STATES</a:t>
            </a:r>
            <a:b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</a:br>
            <a:r>
              <a:rPr lang="fr-FR" sz="1400" dirty="0">
                <a:solidFill>
                  <a:schemeClr val="bg1"/>
                </a:solidFill>
                <a:latin typeface="Myriad Pro" panose="020B0503030403020204" pitchFamily="34" charset="0"/>
                <a:ea typeface="Arial Narrow" charset="0"/>
                <a:cs typeface="Arial Narrow" charset="0"/>
              </a:rPr>
              <a:t>700 MILLION EUROPEANS</a:t>
            </a:r>
          </a:p>
        </p:txBody>
      </p:sp>
    </p:spTree>
    <p:extLst>
      <p:ext uri="{BB962C8B-B14F-4D97-AF65-F5344CB8AC3E}">
        <p14:creationId xmlns:p14="http://schemas.microsoft.com/office/powerpoint/2010/main" val="2382728817"/>
      </p:ext>
    </p:extLst>
  </p:cSld>
  <p:clrMapOvr>
    <a:masterClrMapping/>
  </p:clrMapOvr>
</p:sld>
</file>

<file path=ppt/theme/theme1.xml><?xml version="1.0" encoding="utf-8"?>
<a:theme xmlns:a="http://schemas.openxmlformats.org/drawingml/2006/main" name="Home Map">
  <a:themeElements>
    <a:clrScheme name="Personnalisé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62060"/>
      </a:hlink>
      <a:folHlink>
        <a:srgbClr val="26206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rporate-Presentation.potm" id="{E8F1EB97-1CCE-4A7D-BCBA-739743BD1BA9}" vid="{C1FC7963-72EC-49F3-8A19-3C47B36779F1}"/>
    </a:ext>
  </a:extLst>
</a:theme>
</file>

<file path=ppt/theme/theme10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ome Hemicycl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rporate-Presentation.potm" id="{E8F1EB97-1CCE-4A7D-BCBA-739743BD1BA9}" vid="{C1CA8504-5D71-4E3B-93BF-818300E861E8}"/>
    </a:ext>
  </a:extLst>
</a:theme>
</file>

<file path=ppt/theme/theme3.xml><?xml version="1.0" encoding="utf-8"?>
<a:theme xmlns:a="http://schemas.openxmlformats.org/drawingml/2006/main" name="Ma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-Presentation.potm" id="{E8F1EB97-1CCE-4A7D-BCBA-739743BD1BA9}" vid="{E6DC53E9-B104-47A9-B2AC-60C46DAD2582}"/>
    </a:ext>
  </a:extLst>
</a:theme>
</file>

<file path=ppt/theme/theme4.xml><?xml version="1.0" encoding="utf-8"?>
<a:theme xmlns:a="http://schemas.openxmlformats.org/drawingml/2006/main" name="Banner EN &amp; FR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-Presentation.potm" id="{E8F1EB97-1CCE-4A7D-BCBA-739743BD1BA9}" vid="{4BEA9200-7B33-438C-8B8B-DCBC37633591}"/>
    </a:ext>
  </a:extLst>
</a:theme>
</file>

<file path=ppt/theme/theme5.xml><?xml version="1.0" encoding="utf-8"?>
<a:theme xmlns:a="http://schemas.openxmlformats.org/drawingml/2006/main" name="Banner EN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-Presentation.potm" id="{E8F1EB97-1CCE-4A7D-BCBA-739743BD1BA9}" vid="{E3924A7C-7438-40EA-B58E-D9530E296DE5}"/>
    </a:ext>
  </a:extLst>
</a:theme>
</file>

<file path=ppt/theme/theme6.xml><?xml version="1.0" encoding="utf-8"?>
<a:theme xmlns:a="http://schemas.openxmlformats.org/drawingml/2006/main" name="Banner FR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rporate-Presentation.potm" id="{E8F1EB97-1CCE-4A7D-BCBA-739743BD1BA9}" vid="{BCC9116E-DBA6-49F8-9313-22CC83276B0D}"/>
    </a:ext>
  </a:extLst>
</a:theme>
</file>

<file path=ppt/theme/theme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-Presentation.potm" id="{E8F1EB97-1CCE-4A7D-BCBA-739743BD1BA9}" vid="{AA64817C-DF5E-4420-A79C-3D1E1F8B58D2}"/>
    </a:ext>
  </a:extLst>
</a:theme>
</file>

<file path=ppt/theme/theme8.xml><?xml version="1.0" encoding="utf-8"?>
<a:theme xmlns:a="http://schemas.openxmlformats.org/drawingml/2006/main" name="Home Map">
  <a:themeElements>
    <a:clrScheme name="Personnalisé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62060"/>
      </a:hlink>
      <a:folHlink>
        <a:srgbClr val="26206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rporate-Presentation.potm" id="{E8F1EB97-1CCE-4A7D-BCBA-739743BD1BA9}" vid="{1A4CE80C-04CF-45A6-8C69-CF0834690AD7}"/>
    </a:ext>
  </a:extLst>
</a:theme>
</file>

<file path=ppt/theme/theme9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</TotalTime>
  <Words>915</Words>
  <Application>Microsoft Office PowerPoint</Application>
  <PresentationFormat>On-screen Show (16:9)</PresentationFormat>
  <Paragraphs>169</Paragraphs>
  <Slides>13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Myriad Pro</vt:lpstr>
      <vt:lpstr>Wingdings</vt:lpstr>
      <vt:lpstr>Home Map</vt:lpstr>
      <vt:lpstr>Home Hemicycle</vt:lpstr>
      <vt:lpstr>Map</vt:lpstr>
      <vt:lpstr>Banner EN &amp; FR</vt:lpstr>
      <vt:lpstr>Banner EN</vt:lpstr>
      <vt:lpstr>Banner FR</vt:lpstr>
      <vt:lpstr>Office Theme</vt:lpstr>
      <vt:lpstr>Home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DUBOURG Agathe</dc:creator>
  <cp:lastModifiedBy>DOLGOVA-DREYER Catherine</cp:lastModifiedBy>
  <cp:revision>19</cp:revision>
  <dcterms:created xsi:type="dcterms:W3CDTF">2025-01-31T13:41:37Z</dcterms:created>
  <dcterms:modified xsi:type="dcterms:W3CDTF">2025-12-14T11:07:55Z</dcterms:modified>
</cp:coreProperties>
</file>