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65"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27-Oct-11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27-Oct-11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b="1" dirty="0" smtClean="0"/>
              <a:t>Criminalising all forms of sexual exploitation and sexual abuse of children</a:t>
            </a:r>
            <a:endParaRPr lang="hr-HR" sz="3600" b="1" dirty="0"/>
          </a:p>
        </p:txBody>
      </p:sp>
      <p:sp>
        <p:nvSpPr>
          <p:cNvPr id="3" name="Subtitle 2"/>
          <p:cNvSpPr>
            <a:spLocks noGrp="1"/>
          </p:cNvSpPr>
          <p:nvPr>
            <p:ph type="subTitle" idx="1"/>
          </p:nvPr>
        </p:nvSpPr>
        <p:spPr/>
        <p:txBody>
          <a:bodyPr/>
          <a:lstStyle/>
          <a:p>
            <a:r>
              <a:rPr lang="hr-HR" dirty="0" smtClean="0"/>
              <a:t>Ksenija Turković</a:t>
            </a:r>
          </a:p>
          <a:p>
            <a:r>
              <a:rPr lang="hr-HR" dirty="0" smtClean="0"/>
              <a:t>University of Zagreb</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Aggrevating circumstances</a:t>
            </a:r>
            <a:endParaRPr lang="hr-HR" dirty="0"/>
          </a:p>
        </p:txBody>
      </p:sp>
      <p:sp>
        <p:nvSpPr>
          <p:cNvPr id="3" name="Content Placeholder 2"/>
          <p:cNvSpPr>
            <a:spLocks noGrp="1"/>
          </p:cNvSpPr>
          <p:nvPr>
            <p:ph sz="half" idx="1"/>
          </p:nvPr>
        </p:nvSpPr>
        <p:spPr/>
        <p:txBody>
          <a:bodyPr>
            <a:normAutofit fontScale="47500" lnSpcReduction="20000"/>
          </a:bodyPr>
          <a:lstStyle/>
          <a:p>
            <a:pPr>
              <a:buNone/>
            </a:pPr>
            <a:r>
              <a:rPr lang="hr-HR" dirty="0" smtClean="0"/>
              <a:t>a.	</a:t>
            </a:r>
            <a:r>
              <a:rPr lang="en-GB" dirty="0" smtClean="0"/>
              <a:t>the </a:t>
            </a:r>
            <a:r>
              <a:rPr lang="en-GB" dirty="0" smtClean="0"/>
              <a:t>offence seriously damaged the physical or mental health of the victim;</a:t>
            </a:r>
            <a:endParaRPr lang="hr-HR" dirty="0" smtClean="0"/>
          </a:p>
          <a:p>
            <a:pPr>
              <a:buNone/>
            </a:pPr>
            <a:r>
              <a:rPr lang="en-GB" i="1" dirty="0" smtClean="0"/>
              <a:t>b</a:t>
            </a:r>
            <a:r>
              <a:rPr lang="en-GB" dirty="0" smtClean="0"/>
              <a:t>.	the offence was preceded or accompanied by acts of torture or serious violence;</a:t>
            </a:r>
            <a:endParaRPr lang="hr-HR" dirty="0" smtClean="0"/>
          </a:p>
          <a:p>
            <a:pPr>
              <a:buNone/>
            </a:pPr>
            <a:r>
              <a:rPr lang="en-GB" i="1" dirty="0" smtClean="0"/>
              <a:t>c</a:t>
            </a:r>
            <a:r>
              <a:rPr lang="en-GB" dirty="0" smtClean="0"/>
              <a:t>.	the offence was committed against a particularly vulnerable victim;</a:t>
            </a:r>
            <a:endParaRPr lang="hr-HR" dirty="0" smtClean="0"/>
          </a:p>
          <a:p>
            <a:pPr>
              <a:buNone/>
            </a:pPr>
            <a:r>
              <a:rPr lang="en-GB" i="1" dirty="0" smtClean="0"/>
              <a:t>d</a:t>
            </a:r>
            <a:r>
              <a:rPr lang="en-GB" dirty="0" smtClean="0"/>
              <a:t>.	the offence was committed by a member of the family, a person cohabiting with the child or a person having abused his or her authority;</a:t>
            </a:r>
            <a:endParaRPr lang="hr-HR" dirty="0" smtClean="0"/>
          </a:p>
          <a:p>
            <a:pPr>
              <a:buNone/>
            </a:pPr>
            <a:r>
              <a:rPr lang="en-GB" i="1" dirty="0" smtClean="0"/>
              <a:t>e</a:t>
            </a:r>
            <a:r>
              <a:rPr lang="en-GB" dirty="0" smtClean="0"/>
              <a:t>.	the offence was committed by several people acting together;</a:t>
            </a:r>
            <a:endParaRPr lang="hr-HR" dirty="0" smtClean="0"/>
          </a:p>
          <a:p>
            <a:pPr>
              <a:buNone/>
            </a:pPr>
            <a:r>
              <a:rPr lang="en-GB" i="1" dirty="0" smtClean="0"/>
              <a:t>f</a:t>
            </a:r>
            <a:r>
              <a:rPr lang="en-GB" dirty="0" smtClean="0"/>
              <a:t>.	the offence was committed within the framework of a criminal organisation;</a:t>
            </a:r>
            <a:endParaRPr lang="hr-HR" dirty="0" smtClean="0"/>
          </a:p>
          <a:p>
            <a:pPr marL="514350" indent="-514350">
              <a:buAutoNum type="alphaLcPeriod" startAt="7"/>
            </a:pPr>
            <a:r>
              <a:rPr lang="en-GB" dirty="0" smtClean="0"/>
              <a:t>the </a:t>
            </a:r>
            <a:r>
              <a:rPr lang="en-GB" dirty="0" smtClean="0"/>
              <a:t>perpetrator has previously been convicted of offences of the same </a:t>
            </a:r>
            <a:r>
              <a:rPr lang="en-GB" dirty="0" smtClean="0"/>
              <a:t>nature</a:t>
            </a:r>
            <a:endParaRPr lang="hr-HR" dirty="0" smtClean="0"/>
          </a:p>
          <a:p>
            <a:pPr marL="514350" indent="-514350">
              <a:buAutoNum type="alphaLcPeriod" startAt="7"/>
            </a:pPr>
            <a:endParaRPr lang="hr-HR" dirty="0" smtClean="0"/>
          </a:p>
          <a:p>
            <a:pPr marL="514350" indent="-514350"/>
            <a:r>
              <a:rPr lang="en-GB" dirty="0" smtClean="0"/>
              <a:t>These circumstances must not already form part of the constituent elements of the offence. This principle applies to cases where the aggravating circumstances already form part of the constituent elements of the offence in the national law of the State Party. </a:t>
            </a:r>
            <a:endParaRPr lang="hr-HR" dirty="0" smtClean="0"/>
          </a:p>
          <a:p>
            <a:r>
              <a:rPr lang="hr-HR" dirty="0" smtClean="0"/>
              <a:t>A</a:t>
            </a:r>
            <a:r>
              <a:rPr lang="en-GB" dirty="0" err="1" smtClean="0"/>
              <a:t>ggravating</a:t>
            </a:r>
            <a:r>
              <a:rPr lang="en-GB" dirty="0" smtClean="0"/>
              <a:t> </a:t>
            </a:r>
            <a:r>
              <a:rPr lang="en-GB" dirty="0" smtClean="0"/>
              <a:t>circumstances are available for judges to consider when sentencing offenders, although there is no obligation on judges to apply them. </a:t>
            </a:r>
            <a:endParaRPr lang="hr-HR" dirty="0"/>
          </a:p>
        </p:txBody>
      </p:sp>
      <p:sp>
        <p:nvSpPr>
          <p:cNvPr id="4" name="Content Placeholder 3"/>
          <p:cNvSpPr>
            <a:spLocks noGrp="1"/>
          </p:cNvSpPr>
          <p:nvPr>
            <p:ph sz="half" idx="2"/>
          </p:nvPr>
        </p:nvSpPr>
        <p:spPr>
          <a:xfrm>
            <a:off x="4648200" y="1600200"/>
            <a:ext cx="4038600" cy="4953000"/>
          </a:xfrm>
        </p:spPr>
        <p:txBody>
          <a:bodyPr>
            <a:normAutofit fontScale="47500" lnSpcReduction="20000"/>
          </a:bodyPr>
          <a:lstStyle/>
          <a:p>
            <a:r>
              <a:rPr lang="hr-HR" dirty="0" smtClean="0"/>
              <a:t>Aggrevated offences – increase of punishmentn  (3-15y, not less than 5y)</a:t>
            </a:r>
          </a:p>
          <a:p>
            <a:endParaRPr lang="hr-HR" dirty="0" smtClean="0"/>
          </a:p>
          <a:p>
            <a:r>
              <a:rPr lang="hr-HR" dirty="0" smtClean="0"/>
              <a:t>Additional circumstances taken into consideration in defining the aggrevated offence: </a:t>
            </a:r>
          </a:p>
          <a:p>
            <a:pPr lvl="1"/>
            <a:r>
              <a:rPr lang="hr-HR" dirty="0" smtClean="0"/>
              <a:t>Impaired emotional development of the child</a:t>
            </a:r>
          </a:p>
          <a:p>
            <a:pPr lvl="1"/>
            <a:r>
              <a:rPr lang="hr-HR" dirty="0" smtClean="0"/>
              <a:t>The child remained pregnant</a:t>
            </a:r>
          </a:p>
          <a:p>
            <a:pPr lvl="1"/>
            <a:r>
              <a:rPr lang="hr-HR" smtClean="0"/>
              <a:t>Death of a child (not less than 10y ) </a:t>
            </a:r>
            <a:endParaRPr lang="hr-HR" dirty="0" smtClean="0"/>
          </a:p>
          <a:p>
            <a:pPr lvl="1">
              <a:buNone/>
            </a:pPr>
            <a:endParaRPr lang="hr-HR" dirty="0" smtClean="0"/>
          </a:p>
          <a:p>
            <a:r>
              <a:rPr lang="hr-HR" dirty="0" smtClean="0"/>
              <a:t>Only aggraveted circumstances (may be considered by </a:t>
            </a:r>
            <a:r>
              <a:rPr lang="hr-HR" dirty="0" smtClean="0"/>
              <a:t>judge </a:t>
            </a:r>
            <a:r>
              <a:rPr lang="hr-HR" dirty="0" smtClean="0"/>
              <a:t>within the proscribed basic punishment) </a:t>
            </a:r>
          </a:p>
          <a:p>
            <a:pPr lvl="1"/>
            <a:r>
              <a:rPr lang="hr-HR" dirty="0" smtClean="0"/>
              <a:t>Recidivism</a:t>
            </a:r>
          </a:p>
          <a:p>
            <a:pPr lvl="1"/>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a:p>
        </p:txBody>
      </p:sp>
      <p:sp>
        <p:nvSpPr>
          <p:cNvPr id="5" name="Content Placeholder 4"/>
          <p:cNvSpPr>
            <a:spLocks noGrp="1"/>
          </p:cNvSpPr>
          <p:nvPr>
            <p:ph sz="half" idx="1"/>
          </p:nvPr>
        </p:nvSpPr>
        <p:spPr/>
        <p:txBody>
          <a:bodyPr/>
          <a:lstStyle/>
          <a:p>
            <a:endParaRPr lang="hr-HR" dirty="0"/>
          </a:p>
        </p:txBody>
      </p:sp>
      <p:sp>
        <p:nvSpPr>
          <p:cNvPr id="6" name="Content Placeholder 5"/>
          <p:cNvSpPr>
            <a:spLocks noGrp="1"/>
          </p:cNvSpPr>
          <p:nvPr>
            <p:ph sz="half" idx="2"/>
          </p:nvPr>
        </p:nvSpPr>
        <p:spPr/>
        <p:txBody>
          <a:bodyPr/>
          <a:lstStyle/>
          <a:p>
            <a:endParaRPr lang="hr-H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Value</a:t>
            </a:r>
            <a:endParaRPr lang="hr-HR" dirty="0"/>
          </a:p>
        </p:txBody>
      </p:sp>
      <p:sp>
        <p:nvSpPr>
          <p:cNvPr id="3" name="Content Placeholder 2"/>
          <p:cNvSpPr>
            <a:spLocks noGrp="1"/>
          </p:cNvSpPr>
          <p:nvPr>
            <p:ph sz="half" idx="1"/>
          </p:nvPr>
        </p:nvSpPr>
        <p:spPr>
          <a:xfrm>
            <a:off x="457200" y="1219200"/>
            <a:ext cx="4038600" cy="5410200"/>
          </a:xfrm>
        </p:spPr>
        <p:txBody>
          <a:bodyPr>
            <a:normAutofit fontScale="70000" lnSpcReduction="20000"/>
          </a:bodyPr>
          <a:lstStyle/>
          <a:p>
            <a:r>
              <a:rPr lang="en-US" sz="2800" b="1" dirty="0" smtClean="0">
                <a:solidFill>
                  <a:srgbClr val="99CCFF"/>
                </a:solidFill>
              </a:rPr>
              <a:t>New crimes introduced</a:t>
            </a:r>
            <a:r>
              <a:rPr lang="en-US" sz="2800" dirty="0" smtClean="0">
                <a:solidFill>
                  <a:srgbClr val="99CCFF"/>
                </a:solidFill>
              </a:rPr>
              <a:t> </a:t>
            </a:r>
          </a:p>
          <a:p>
            <a:pPr lvl="1"/>
            <a:r>
              <a:rPr lang="en-US" sz="2000" dirty="0" smtClean="0"/>
              <a:t>participation of child in pornographic performances, </a:t>
            </a:r>
          </a:p>
          <a:p>
            <a:pPr lvl="1"/>
            <a:r>
              <a:rPr lang="en-US" sz="2000" dirty="0" smtClean="0"/>
              <a:t>corruption of children, </a:t>
            </a:r>
          </a:p>
          <a:p>
            <a:pPr lvl="1"/>
            <a:r>
              <a:rPr lang="en-US" sz="2000" dirty="0" smtClean="0"/>
              <a:t>solicitation of children for sexual purposes</a:t>
            </a:r>
          </a:p>
          <a:p>
            <a:r>
              <a:rPr lang="en-US" sz="2800" b="1" dirty="0" smtClean="0">
                <a:solidFill>
                  <a:srgbClr val="99CCFF"/>
                </a:solidFill>
              </a:rPr>
              <a:t>The scope of traditional offences is widened or more precisely defined</a:t>
            </a:r>
          </a:p>
          <a:p>
            <a:pPr lvl="1"/>
            <a:r>
              <a:rPr lang="en-US" sz="2000" dirty="0" smtClean="0"/>
              <a:t>clients incriminated for prostitution;</a:t>
            </a:r>
          </a:p>
          <a:p>
            <a:pPr lvl="1"/>
            <a:r>
              <a:rPr lang="en-US" sz="2000" dirty="0" smtClean="0"/>
              <a:t>refers to all types of pornography not only </a:t>
            </a:r>
            <a:r>
              <a:rPr lang="en-US" sz="2000" dirty="0" smtClean="0"/>
              <a:t>computer </a:t>
            </a:r>
            <a:r>
              <a:rPr lang="en-US" sz="2000" dirty="0" smtClean="0"/>
              <a:t>based</a:t>
            </a:r>
          </a:p>
          <a:p>
            <a:pPr lvl="1"/>
            <a:r>
              <a:rPr lang="en-US" sz="2000" dirty="0" smtClean="0"/>
              <a:t>Punishable is intentional access to pornographic material on Internet or by use of IT</a:t>
            </a:r>
          </a:p>
          <a:p>
            <a:r>
              <a:rPr lang="en-US" sz="2800" b="1" dirty="0" smtClean="0">
                <a:solidFill>
                  <a:srgbClr val="99CCFF"/>
                </a:solidFill>
              </a:rPr>
              <a:t>Aggravating </a:t>
            </a:r>
            <a:r>
              <a:rPr lang="en-US" sz="2800" b="1" dirty="0" smtClean="0">
                <a:solidFill>
                  <a:srgbClr val="99CCFF"/>
                </a:solidFill>
              </a:rPr>
              <a:t>circumstances defined</a:t>
            </a:r>
            <a:r>
              <a:rPr lang="en-US" sz="2800" dirty="0" smtClean="0">
                <a:solidFill>
                  <a:srgbClr val="99CCFF"/>
                </a:solidFill>
              </a:rPr>
              <a:t> </a:t>
            </a:r>
          </a:p>
          <a:p>
            <a:pPr lvl="1"/>
            <a:r>
              <a:rPr lang="en-US" sz="2000" dirty="0" smtClean="0"/>
              <a:t>Abuse of children within family</a:t>
            </a:r>
          </a:p>
          <a:p>
            <a:pPr lvl="1"/>
            <a:r>
              <a:rPr lang="en-US" sz="2000" dirty="0" smtClean="0"/>
              <a:t>Recidivism</a:t>
            </a:r>
          </a:p>
          <a:p>
            <a:r>
              <a:rPr lang="en-US" sz="2800" b="1" dirty="0" smtClean="0">
                <a:solidFill>
                  <a:srgbClr val="99CCFF"/>
                </a:solidFill>
              </a:rPr>
              <a:t>Period of limitation is extended</a:t>
            </a:r>
            <a:r>
              <a:rPr lang="en-US" sz="2800" dirty="0" smtClean="0"/>
              <a:t> </a:t>
            </a:r>
            <a:r>
              <a:rPr lang="en-US" sz="2000" dirty="0" smtClean="0"/>
              <a:t>(leave children enough time after becoming of legal age to sue)</a:t>
            </a:r>
          </a:p>
          <a:p>
            <a:endParaRPr lang="hr-HR" dirty="0"/>
          </a:p>
        </p:txBody>
      </p:sp>
      <p:sp>
        <p:nvSpPr>
          <p:cNvPr id="4" name="Content Placeholder 3"/>
          <p:cNvSpPr>
            <a:spLocks noGrp="1"/>
          </p:cNvSpPr>
          <p:nvPr>
            <p:ph sz="half" idx="2"/>
          </p:nvPr>
        </p:nvSpPr>
        <p:spPr>
          <a:xfrm>
            <a:off x="4648200" y="1219200"/>
            <a:ext cx="4038600" cy="5410200"/>
          </a:xfrm>
        </p:spPr>
        <p:txBody>
          <a:bodyPr>
            <a:normAutofit fontScale="70000" lnSpcReduction="20000"/>
          </a:bodyPr>
          <a:lstStyle/>
          <a:p>
            <a:r>
              <a:rPr lang="hr-HR" b="1" dirty="0" smtClean="0">
                <a:solidFill>
                  <a:srgbClr val="99CCFF"/>
                </a:solidFill>
              </a:rPr>
              <a:t>Separate chapter on crimes of sexaul abuse and sexual explotation introduced</a:t>
            </a:r>
          </a:p>
          <a:p>
            <a:r>
              <a:rPr lang="en-US" b="1" dirty="0" smtClean="0">
                <a:solidFill>
                  <a:srgbClr val="99CCFF"/>
                </a:solidFill>
              </a:rPr>
              <a:t>New crimes introduced</a:t>
            </a:r>
            <a:r>
              <a:rPr lang="en-US" dirty="0" smtClean="0">
                <a:solidFill>
                  <a:srgbClr val="99CCFF"/>
                </a:solidFill>
              </a:rPr>
              <a:t> </a:t>
            </a:r>
          </a:p>
          <a:p>
            <a:pPr lvl="1"/>
            <a:r>
              <a:rPr lang="hr-HR" sz="2000" dirty="0" smtClean="0"/>
              <a:t>Th e same</a:t>
            </a:r>
            <a:endParaRPr lang="en-US" sz="2000" dirty="0" smtClean="0"/>
          </a:p>
          <a:p>
            <a:r>
              <a:rPr lang="en-US" b="1" dirty="0" smtClean="0">
                <a:solidFill>
                  <a:srgbClr val="99CCFF"/>
                </a:solidFill>
              </a:rPr>
              <a:t>The scope of traditional offences is widened or more precisely defined</a:t>
            </a:r>
          </a:p>
          <a:p>
            <a:pPr lvl="1"/>
            <a:r>
              <a:rPr lang="hr-HR" sz="2000" dirty="0" smtClean="0"/>
              <a:t>The same</a:t>
            </a:r>
            <a:endParaRPr lang="en-US" sz="2000" dirty="0" smtClean="0"/>
          </a:p>
          <a:p>
            <a:r>
              <a:rPr lang="en-US" b="1" dirty="0" smtClean="0">
                <a:solidFill>
                  <a:srgbClr val="99CCFF"/>
                </a:solidFill>
              </a:rPr>
              <a:t>Aggravating </a:t>
            </a:r>
            <a:r>
              <a:rPr lang="en-US" b="1" dirty="0" smtClean="0">
                <a:solidFill>
                  <a:srgbClr val="99CCFF"/>
                </a:solidFill>
              </a:rPr>
              <a:t>circumstances defined</a:t>
            </a:r>
            <a:r>
              <a:rPr lang="en-US" dirty="0" smtClean="0">
                <a:solidFill>
                  <a:srgbClr val="99CCFF"/>
                </a:solidFill>
              </a:rPr>
              <a:t> </a:t>
            </a:r>
          </a:p>
          <a:p>
            <a:pPr lvl="1"/>
            <a:r>
              <a:rPr lang="hr-HR" sz="2000" dirty="0" smtClean="0"/>
              <a:t>The same exept for </a:t>
            </a:r>
            <a:r>
              <a:rPr lang="hr-HR" sz="2000" dirty="0" smtClean="0"/>
              <a:t>r</a:t>
            </a:r>
            <a:r>
              <a:rPr lang="en-US" sz="2000" dirty="0" smtClean="0"/>
              <a:t>recidivism</a:t>
            </a:r>
            <a:endParaRPr lang="en-US" sz="2000" dirty="0" smtClean="0"/>
          </a:p>
          <a:p>
            <a:r>
              <a:rPr lang="en-US" b="1" dirty="0" smtClean="0">
                <a:solidFill>
                  <a:srgbClr val="99CCFF"/>
                </a:solidFill>
              </a:rPr>
              <a:t>Period of limitation is extended</a:t>
            </a:r>
            <a:r>
              <a:rPr lang="en-US" dirty="0" smtClean="0"/>
              <a:t> </a:t>
            </a:r>
            <a:r>
              <a:rPr lang="en-US" sz="2000" dirty="0" smtClean="0"/>
              <a:t>(</a:t>
            </a:r>
            <a:r>
              <a:rPr lang="hr-HR" sz="2000" dirty="0" smtClean="0"/>
              <a:t>starts with age 18 for certain number of crimes committeed against the child</a:t>
            </a:r>
            <a:r>
              <a:rPr lang="en-US" sz="2000" dirty="0" smtClean="0"/>
              <a:t>)</a:t>
            </a:r>
          </a:p>
          <a:p>
            <a:endParaRPr lang="hr-HR" dirty="0" smtClean="0"/>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hr-HR" dirty="0" smtClean="0"/>
              <a:t>Sexual Abuse of Children: 1st type</a:t>
            </a:r>
            <a:endParaRPr lang="hr-HR" dirty="0"/>
          </a:p>
        </p:txBody>
      </p:sp>
      <p:sp>
        <p:nvSpPr>
          <p:cNvPr id="3" name="Content Placeholder 2"/>
          <p:cNvSpPr>
            <a:spLocks noGrp="1"/>
          </p:cNvSpPr>
          <p:nvPr>
            <p:ph sz="half" idx="1"/>
          </p:nvPr>
        </p:nvSpPr>
        <p:spPr>
          <a:xfrm>
            <a:off x="457200" y="1066800"/>
            <a:ext cx="4038600" cy="5562600"/>
          </a:xfrm>
        </p:spPr>
        <p:txBody>
          <a:bodyPr>
            <a:normAutofit fontScale="55000" lnSpcReduction="20000"/>
          </a:bodyPr>
          <a:lstStyle/>
          <a:p>
            <a:r>
              <a:rPr lang="hr-HR" dirty="0" smtClean="0"/>
              <a:t>Statutory rape (sexual relation with the child below the age defined in national law)</a:t>
            </a:r>
          </a:p>
          <a:p>
            <a:endParaRPr lang="hr-HR" dirty="0" smtClean="0"/>
          </a:p>
          <a:p>
            <a:r>
              <a:rPr lang="en-GB" dirty="0" smtClean="0"/>
              <a:t>The term “sexual activities” is not defined by the Convention</a:t>
            </a:r>
            <a:r>
              <a:rPr lang="hr-HR" dirty="0" smtClean="0"/>
              <a:t> – left</a:t>
            </a:r>
            <a:r>
              <a:rPr lang="en-GB" dirty="0" smtClean="0"/>
              <a:t> to Parties the definition of the meaning and scope of this term</a:t>
            </a:r>
            <a:endParaRPr lang="hr-HR" dirty="0" smtClean="0"/>
          </a:p>
          <a:p>
            <a:endParaRPr lang="hr-HR" dirty="0" smtClean="0"/>
          </a:p>
          <a:p>
            <a:endParaRPr lang="hr-HR" dirty="0" smtClean="0"/>
          </a:p>
          <a:p>
            <a:endParaRPr lang="hr-HR" dirty="0" smtClean="0"/>
          </a:p>
          <a:p>
            <a:r>
              <a:rPr lang="hr-HR" dirty="0" smtClean="0"/>
              <a:t>T</a:t>
            </a:r>
            <a:r>
              <a:rPr lang="en-GB" dirty="0" smtClean="0"/>
              <a:t>he prosecution of non-consensual sexual acts in all circumstances is </a:t>
            </a:r>
            <a:r>
              <a:rPr lang="hr-HR" dirty="0" smtClean="0"/>
              <a:t>not </a:t>
            </a:r>
            <a:r>
              <a:rPr lang="en-GB" dirty="0" smtClean="0"/>
              <a:t>sought</a:t>
            </a:r>
            <a:endParaRPr lang="hr-HR" dirty="0" smtClean="0"/>
          </a:p>
          <a:p>
            <a:r>
              <a:rPr lang="en-GB" dirty="0" smtClean="0"/>
              <a:t> </a:t>
            </a:r>
            <a:endParaRPr lang="hr-HR" dirty="0" smtClean="0"/>
          </a:p>
          <a:p>
            <a:r>
              <a:rPr lang="hr-HR" dirty="0" smtClean="0"/>
              <a:t>T</a:t>
            </a:r>
            <a:r>
              <a:rPr lang="en-GB" dirty="0" smtClean="0"/>
              <a:t>he Convention does not aim to govern consensual sexual activities between minors, even if they are below the legal age for sexual activities</a:t>
            </a:r>
            <a:r>
              <a:rPr lang="hr-HR" dirty="0" smtClean="0"/>
              <a:t>.</a:t>
            </a:r>
            <a:r>
              <a:rPr lang="en-GB" dirty="0" smtClean="0"/>
              <a:t> It is left to Parties to define what a “minor” is</a:t>
            </a:r>
            <a:endParaRPr lang="hr-HR" dirty="0" smtClean="0"/>
          </a:p>
          <a:p>
            <a:endParaRPr lang="hr-HR" dirty="0" smtClean="0"/>
          </a:p>
          <a:p>
            <a:r>
              <a:rPr lang="hr-HR" dirty="0" smtClean="0"/>
              <a:t>Only intentional conduct is criminalised</a:t>
            </a:r>
          </a:p>
          <a:p>
            <a:endParaRPr lang="hr-HR" dirty="0" smtClean="0"/>
          </a:p>
          <a:p>
            <a:r>
              <a:rPr lang="hr-HR" dirty="0" smtClean="0"/>
              <a:t>T</a:t>
            </a:r>
            <a:r>
              <a:rPr lang="en-GB" dirty="0" smtClean="0"/>
              <a:t>he negotiators did not consider it appropriate to introduce into the Convention provisions concerning awareness or ignorance, by the alleged perpetrator of the offence, of the victim’s age. </a:t>
            </a:r>
            <a:endParaRPr lang="hr-HR" dirty="0" smtClean="0"/>
          </a:p>
          <a:p>
            <a:endParaRPr lang="hr-HR" dirty="0"/>
          </a:p>
        </p:txBody>
      </p:sp>
      <p:sp>
        <p:nvSpPr>
          <p:cNvPr id="4" name="Content Placeholder 3"/>
          <p:cNvSpPr>
            <a:spLocks noGrp="1"/>
          </p:cNvSpPr>
          <p:nvPr>
            <p:ph sz="half" idx="2"/>
          </p:nvPr>
        </p:nvSpPr>
        <p:spPr>
          <a:xfrm>
            <a:off x="4648200" y="1066800"/>
            <a:ext cx="4038600" cy="5791200"/>
          </a:xfrm>
        </p:spPr>
        <p:txBody>
          <a:bodyPr>
            <a:normAutofit fontScale="55000" lnSpcReduction="20000"/>
          </a:bodyPr>
          <a:lstStyle/>
          <a:p>
            <a:r>
              <a:rPr lang="hr-HR" dirty="0" smtClean="0"/>
              <a:t>Statutory rape (below the age of 15) – 1 to 10 years</a:t>
            </a:r>
          </a:p>
          <a:p>
            <a:endParaRPr lang="hr-HR" dirty="0" smtClean="0"/>
          </a:p>
          <a:p>
            <a:r>
              <a:rPr lang="hr-HR" dirty="0" smtClean="0"/>
              <a:t>Sexual activities: </a:t>
            </a:r>
          </a:p>
          <a:p>
            <a:pPr lvl="1"/>
            <a:r>
              <a:rPr lang="hr-HR" dirty="0" smtClean="0"/>
              <a:t>sexual intercours and with it comparable sexual activity;</a:t>
            </a:r>
          </a:p>
          <a:p>
            <a:pPr lvl="1"/>
            <a:r>
              <a:rPr lang="hr-HR" dirty="0" smtClean="0"/>
              <a:t>inciting to commit sexual activity with the third person</a:t>
            </a:r>
          </a:p>
          <a:p>
            <a:pPr lvl="1"/>
            <a:r>
              <a:rPr lang="hr-HR" dirty="0" smtClean="0"/>
              <a:t>incting to commit sexual activity on him/herself</a:t>
            </a:r>
          </a:p>
          <a:p>
            <a:endParaRPr lang="hr-HR" dirty="0" smtClean="0"/>
          </a:p>
          <a:p>
            <a:endParaRPr lang="hr-HR" dirty="0" smtClean="0"/>
          </a:p>
          <a:p>
            <a:r>
              <a:rPr lang="hr-HR" dirty="0" smtClean="0"/>
              <a:t>All non-consensual sexual acts considered as sexual abuse</a:t>
            </a:r>
          </a:p>
          <a:p>
            <a:endParaRPr lang="hr-HR" dirty="0" smtClean="0"/>
          </a:p>
          <a:p>
            <a:r>
              <a:rPr lang="hr-HR" dirty="0" smtClean="0"/>
              <a:t>Sexual activities between children (those younger than 18) are not prohibited if the difference in age between them is not greater than 3 years. </a:t>
            </a:r>
          </a:p>
          <a:p>
            <a:endParaRPr lang="hr-HR" dirty="0" smtClean="0"/>
          </a:p>
          <a:p>
            <a:endParaRPr lang="hr-HR" dirty="0" smtClean="0"/>
          </a:p>
          <a:p>
            <a:r>
              <a:rPr lang="hr-HR" dirty="0" smtClean="0"/>
              <a:t>Only direct &amp; indirect intnet are punishable</a:t>
            </a:r>
          </a:p>
          <a:p>
            <a:endParaRPr lang="hr-HR" dirty="0" smtClean="0"/>
          </a:p>
          <a:p>
            <a:r>
              <a:rPr lang="hr-HR" dirty="0" smtClean="0"/>
              <a:t>Ignorance of the victim’s age – if it is avoidable  the punishment is diminished (6 mon. to 5 years)</a:t>
            </a:r>
          </a:p>
          <a:p>
            <a:endParaRPr lang="hr-HR" dirty="0" smtClean="0"/>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Sexual Abuse of Children: </a:t>
            </a:r>
            <a:br>
              <a:rPr lang="hr-HR" dirty="0" smtClean="0"/>
            </a:br>
            <a:r>
              <a:rPr lang="hr-HR" dirty="0" smtClean="0"/>
              <a:t>2nd type</a:t>
            </a:r>
            <a:endParaRPr lang="hr-HR" dirty="0"/>
          </a:p>
        </p:txBody>
      </p:sp>
      <p:sp>
        <p:nvSpPr>
          <p:cNvPr id="3" name="Content Placeholder 2"/>
          <p:cNvSpPr>
            <a:spLocks noGrp="1"/>
          </p:cNvSpPr>
          <p:nvPr>
            <p:ph sz="half" idx="1"/>
          </p:nvPr>
        </p:nvSpPr>
        <p:spPr/>
        <p:txBody>
          <a:bodyPr>
            <a:normAutofit fontScale="92500" lnSpcReduction="20000"/>
          </a:bodyPr>
          <a:lstStyle/>
          <a:p>
            <a:r>
              <a:rPr lang="hr-HR" dirty="0" smtClean="0"/>
              <a:t>C</a:t>
            </a:r>
            <a:r>
              <a:rPr lang="en-GB" dirty="0" smtClean="0"/>
              <a:t>criminalises </a:t>
            </a:r>
            <a:r>
              <a:rPr lang="en-GB" dirty="0" smtClean="0"/>
              <a:t>engaging in sexual activities with a child, regardless of the age of the child, where use is made of</a:t>
            </a:r>
            <a:r>
              <a:rPr lang="hr-HR" dirty="0" smtClean="0"/>
              <a:t>:</a:t>
            </a:r>
          </a:p>
          <a:p>
            <a:pPr lvl="1"/>
            <a:r>
              <a:rPr lang="en-GB" dirty="0" smtClean="0"/>
              <a:t> coercion, force or threats,</a:t>
            </a:r>
            <a:endParaRPr lang="hr-HR" dirty="0" smtClean="0"/>
          </a:p>
          <a:p>
            <a:pPr lvl="1"/>
            <a:r>
              <a:rPr lang="en-GB" dirty="0" smtClean="0"/>
              <a:t>when this person abuses a recognised position of trust, authority or influence over the child,</a:t>
            </a:r>
            <a:endParaRPr lang="hr-HR" dirty="0" smtClean="0"/>
          </a:p>
          <a:p>
            <a:pPr lvl="1"/>
            <a:r>
              <a:rPr lang="en-GB" dirty="0" smtClean="0"/>
              <a:t> where abuse is made of a particularly vulnerable situation of the child.</a:t>
            </a:r>
            <a:endParaRPr lang="hr-HR" dirty="0"/>
          </a:p>
        </p:txBody>
      </p:sp>
      <p:sp>
        <p:nvSpPr>
          <p:cNvPr id="4" name="Content Placeholder 3"/>
          <p:cNvSpPr>
            <a:spLocks noGrp="1"/>
          </p:cNvSpPr>
          <p:nvPr>
            <p:ph sz="half" idx="2"/>
          </p:nvPr>
        </p:nvSpPr>
        <p:spPr/>
        <p:txBody>
          <a:bodyPr>
            <a:normAutofit fontScale="92500" lnSpcReduction="20000"/>
          </a:bodyPr>
          <a:lstStyle/>
          <a:p>
            <a:r>
              <a:rPr lang="hr-HR" dirty="0" smtClean="0"/>
              <a:t>Child younger than 15 (3-15 years imprisonment)</a:t>
            </a:r>
          </a:p>
          <a:p>
            <a:r>
              <a:rPr lang="hr-HR" dirty="0" smtClean="0"/>
              <a:t>Child older than 15 – considered voulnerable due to his or her age (3-15 otherwise 1-10 years imprisonment)</a:t>
            </a:r>
          </a:p>
          <a:p>
            <a:r>
              <a:rPr lang="hr-HR" dirty="0" smtClean="0"/>
              <a:t>Child older than 15 in consensual relationship with the educator/member of family (6m-5y)</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Child prostitution</a:t>
            </a:r>
            <a:endParaRPr lang="hr-HR" dirty="0"/>
          </a:p>
        </p:txBody>
      </p:sp>
      <p:sp>
        <p:nvSpPr>
          <p:cNvPr id="3" name="Content Placeholder 2"/>
          <p:cNvSpPr>
            <a:spLocks noGrp="1"/>
          </p:cNvSpPr>
          <p:nvPr>
            <p:ph sz="half" idx="1"/>
          </p:nvPr>
        </p:nvSpPr>
        <p:spPr/>
        <p:txBody>
          <a:bodyPr>
            <a:normAutofit fontScale="70000" lnSpcReduction="20000"/>
          </a:bodyPr>
          <a:lstStyle/>
          <a:p>
            <a:r>
              <a:rPr lang="en-GB" dirty="0" smtClean="0"/>
              <a:t>recruiting a child into prostitution or causing a child to participate in prostitution;</a:t>
            </a:r>
            <a:endParaRPr lang="hr-HR" dirty="0" smtClean="0"/>
          </a:p>
          <a:p>
            <a:r>
              <a:rPr lang="en-GB" dirty="0" smtClean="0"/>
              <a:t>coercing </a:t>
            </a:r>
            <a:r>
              <a:rPr lang="en-GB" dirty="0" smtClean="0"/>
              <a:t>a child into prostitution or profiting from or otherwise exploiting a child for such purposes;</a:t>
            </a:r>
            <a:endParaRPr lang="hr-HR" dirty="0" smtClean="0"/>
          </a:p>
          <a:p>
            <a:r>
              <a:rPr lang="en-GB" dirty="0" smtClean="0"/>
              <a:t>having </a:t>
            </a:r>
            <a:r>
              <a:rPr lang="en-GB" dirty="0" smtClean="0"/>
              <a:t>recourse to child </a:t>
            </a:r>
            <a:r>
              <a:rPr lang="en-GB" dirty="0" smtClean="0"/>
              <a:t>prostitution</a:t>
            </a:r>
            <a:endParaRPr lang="hr-HR" dirty="0" smtClean="0"/>
          </a:p>
          <a:p>
            <a:r>
              <a:rPr lang="en-GB" dirty="0" smtClean="0"/>
              <a:t>where money or any other form of remuneration or consideration is given or promised as payment, regardless if this payment, promise or consideration is made to the child or to a third </a:t>
            </a:r>
            <a:r>
              <a:rPr lang="en-GB" dirty="0" smtClean="0"/>
              <a:t>person</a:t>
            </a:r>
            <a:endParaRPr lang="hr-HR" dirty="0" smtClean="0"/>
          </a:p>
          <a:p>
            <a:endParaRPr lang="hr-HR" dirty="0"/>
          </a:p>
        </p:txBody>
      </p:sp>
      <p:sp>
        <p:nvSpPr>
          <p:cNvPr id="4" name="Content Placeholder 3"/>
          <p:cNvSpPr>
            <a:spLocks noGrp="1"/>
          </p:cNvSpPr>
          <p:nvPr>
            <p:ph sz="half" idx="2"/>
          </p:nvPr>
        </p:nvSpPr>
        <p:spPr/>
        <p:txBody>
          <a:bodyPr>
            <a:normAutofit fontScale="70000" lnSpcReduction="20000"/>
          </a:bodyPr>
          <a:lstStyle/>
          <a:p>
            <a:r>
              <a:rPr lang="hr-HR" dirty="0" smtClean="0"/>
              <a:t>New title</a:t>
            </a:r>
          </a:p>
          <a:p>
            <a:r>
              <a:rPr lang="hr-HR" dirty="0" smtClean="0"/>
              <a:t>Recruting (1-10 years)</a:t>
            </a:r>
          </a:p>
          <a:p>
            <a:r>
              <a:rPr lang="hr-HR" dirty="0" smtClean="0"/>
              <a:t>Coercing (3-15 years)</a:t>
            </a:r>
          </a:p>
          <a:p>
            <a:r>
              <a:rPr lang="hr-HR" dirty="0" smtClean="0"/>
              <a:t>Punishing clients equally as perpetrators</a:t>
            </a:r>
          </a:p>
          <a:p>
            <a:r>
              <a:rPr lang="hr-HR" dirty="0" smtClean="0"/>
              <a:t>Acknowleding aviodable mistake as to an age of a child – diminished punishment</a:t>
            </a:r>
          </a:p>
          <a:p>
            <a:r>
              <a:rPr lang="hr-HR" dirty="0" smtClean="0"/>
              <a:t>Same definition of child prostitution (for payment)</a:t>
            </a:r>
          </a:p>
          <a:p>
            <a:r>
              <a:rPr lang="hr-HR" dirty="0" smtClean="0"/>
              <a:t>Adwertisising  of child pornography (6m-5y)</a:t>
            </a: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Child pornography</a:t>
            </a:r>
            <a:endParaRPr lang="hr-HR"/>
          </a:p>
        </p:txBody>
      </p:sp>
      <p:sp>
        <p:nvSpPr>
          <p:cNvPr id="3" name="Content Placeholder 2"/>
          <p:cNvSpPr>
            <a:spLocks noGrp="1"/>
          </p:cNvSpPr>
          <p:nvPr>
            <p:ph sz="half" idx="1"/>
          </p:nvPr>
        </p:nvSpPr>
        <p:spPr>
          <a:xfrm>
            <a:off x="457200" y="1219200"/>
            <a:ext cx="4038600" cy="5638800"/>
          </a:xfrm>
        </p:spPr>
        <p:txBody>
          <a:bodyPr>
            <a:normAutofit fontScale="47500" lnSpcReduction="20000"/>
          </a:bodyPr>
          <a:lstStyle/>
          <a:p>
            <a:r>
              <a:rPr lang="en-GB" dirty="0" smtClean="0"/>
              <a:t>inspired  </a:t>
            </a:r>
            <a:r>
              <a:rPr lang="en-GB" dirty="0" smtClean="0"/>
              <a:t>by the </a:t>
            </a:r>
            <a:r>
              <a:rPr lang="en-GB" dirty="0" smtClean="0"/>
              <a:t>CE </a:t>
            </a:r>
            <a:r>
              <a:rPr lang="en-GB" i="1" dirty="0" smtClean="0"/>
              <a:t>Convention on Cybercrime</a:t>
            </a:r>
            <a:r>
              <a:rPr lang="en-GB" dirty="0" smtClean="0"/>
              <a:t> (</a:t>
            </a:r>
            <a:r>
              <a:rPr lang="en-GB" dirty="0" smtClean="0"/>
              <a:t>Art</a:t>
            </a:r>
            <a:r>
              <a:rPr lang="hr-HR" dirty="0" smtClean="0"/>
              <a:t>. 9</a:t>
            </a:r>
            <a:r>
              <a:rPr lang="en-GB" dirty="0" smtClean="0"/>
              <a:t>)</a:t>
            </a:r>
            <a:endParaRPr lang="hr-HR" dirty="0" smtClean="0"/>
          </a:p>
          <a:p>
            <a:r>
              <a:rPr lang="en-GB" dirty="0" smtClean="0"/>
              <a:t> </a:t>
            </a:r>
            <a:r>
              <a:rPr lang="hr-HR" dirty="0" smtClean="0"/>
              <a:t>T</a:t>
            </a:r>
            <a:r>
              <a:rPr lang="en-GB" dirty="0" smtClean="0"/>
              <a:t>he </a:t>
            </a:r>
            <a:r>
              <a:rPr lang="en-GB" dirty="0" smtClean="0"/>
              <a:t>offence is not restricted to child pornography committed by the use of a computer system. </a:t>
            </a:r>
            <a:endParaRPr lang="hr-HR" dirty="0" smtClean="0"/>
          </a:p>
          <a:p>
            <a:r>
              <a:rPr lang="en-GB" dirty="0" smtClean="0"/>
              <a:t>the following intentional conduct, when committed without right, is criminalised:</a:t>
            </a:r>
            <a:endParaRPr lang="hr-HR" dirty="0" smtClean="0"/>
          </a:p>
          <a:p>
            <a:pPr marL="514350" indent="-514350">
              <a:buAutoNum type="alphaLcPeriod"/>
            </a:pPr>
            <a:r>
              <a:rPr lang="en-GB" dirty="0" smtClean="0"/>
              <a:t>producing </a:t>
            </a:r>
            <a:r>
              <a:rPr lang="en-GB" dirty="0" smtClean="0"/>
              <a:t>child </a:t>
            </a:r>
            <a:r>
              <a:rPr lang="en-GB" dirty="0" smtClean="0"/>
              <a:t>pornography;</a:t>
            </a:r>
            <a:endParaRPr lang="hr-HR" dirty="0" smtClean="0"/>
          </a:p>
          <a:p>
            <a:pPr marL="514350" indent="-514350">
              <a:buAutoNum type="alphaLcPeriod"/>
            </a:pPr>
            <a:r>
              <a:rPr lang="en-GB" dirty="0" smtClean="0"/>
              <a:t>offering </a:t>
            </a:r>
            <a:r>
              <a:rPr lang="en-GB" dirty="0" smtClean="0"/>
              <a:t>or making available child pornography;</a:t>
            </a:r>
            <a:endParaRPr lang="hr-HR" dirty="0" smtClean="0"/>
          </a:p>
          <a:p>
            <a:pPr marL="514350" indent="-514350">
              <a:buAutoNum type="alphaLcPeriod" startAt="3"/>
            </a:pPr>
            <a:r>
              <a:rPr lang="en-GB" dirty="0" smtClean="0"/>
              <a:t>distributing </a:t>
            </a:r>
            <a:r>
              <a:rPr lang="en-GB" dirty="0" smtClean="0"/>
              <a:t>or transmitting child </a:t>
            </a:r>
            <a:r>
              <a:rPr lang="en-GB" dirty="0" smtClean="0"/>
              <a:t>pornography;</a:t>
            </a:r>
            <a:endParaRPr lang="hr-HR" dirty="0" smtClean="0"/>
          </a:p>
          <a:p>
            <a:pPr marL="514350" indent="-514350">
              <a:buAutoNum type="alphaLcPeriod" startAt="3"/>
            </a:pPr>
            <a:r>
              <a:rPr lang="en-GB" dirty="0" smtClean="0"/>
              <a:t>procuring </a:t>
            </a:r>
            <a:r>
              <a:rPr lang="en-GB" dirty="0" smtClean="0"/>
              <a:t>child pornography for oneself or for another </a:t>
            </a:r>
            <a:r>
              <a:rPr lang="en-GB" dirty="0" smtClean="0"/>
              <a:t>person;</a:t>
            </a:r>
            <a:endParaRPr lang="hr-HR" dirty="0" smtClean="0"/>
          </a:p>
          <a:p>
            <a:pPr marL="514350" indent="-514350">
              <a:buAutoNum type="alphaLcPeriod" startAt="3"/>
            </a:pPr>
            <a:r>
              <a:rPr lang="en-GB" dirty="0" smtClean="0"/>
              <a:t>possessing </a:t>
            </a:r>
            <a:r>
              <a:rPr lang="en-GB" dirty="0" smtClean="0"/>
              <a:t>child </a:t>
            </a:r>
            <a:r>
              <a:rPr lang="en-GB" dirty="0" smtClean="0"/>
              <a:t>pornography;</a:t>
            </a:r>
            <a:endParaRPr lang="hr-HR" dirty="0" smtClean="0"/>
          </a:p>
          <a:p>
            <a:pPr marL="514350" indent="-514350">
              <a:buAutoNum type="alphaLcPeriod" startAt="3"/>
            </a:pPr>
            <a:r>
              <a:rPr lang="en-GB" dirty="0" smtClean="0"/>
              <a:t>knowingly </a:t>
            </a:r>
            <a:r>
              <a:rPr lang="en-GB" dirty="0" smtClean="0"/>
              <a:t>obtaining access, through information and communication technologies, to child </a:t>
            </a:r>
            <a:r>
              <a:rPr lang="en-GB" dirty="0" smtClean="0"/>
              <a:t>pornography</a:t>
            </a:r>
            <a:r>
              <a:rPr lang="hr-HR" dirty="0" smtClean="0"/>
              <a:t> (added value)</a:t>
            </a:r>
            <a:r>
              <a:rPr lang="en-GB" dirty="0" smtClean="0"/>
              <a:t>.</a:t>
            </a:r>
            <a:endParaRPr lang="hr-HR" dirty="0" smtClean="0"/>
          </a:p>
          <a:p>
            <a:pPr marL="514350" indent="-514350"/>
            <a:r>
              <a:rPr lang="hr-HR" dirty="0" smtClean="0"/>
              <a:t>3 reservations possible:</a:t>
            </a:r>
          </a:p>
          <a:p>
            <a:pPr>
              <a:buFontTx/>
              <a:buChar char="-"/>
            </a:pPr>
            <a:r>
              <a:rPr lang="en-GB" dirty="0" smtClean="0"/>
              <a:t>the </a:t>
            </a:r>
            <a:r>
              <a:rPr lang="en-GB" dirty="0" smtClean="0"/>
              <a:t>production and possession of pornographic </a:t>
            </a:r>
            <a:r>
              <a:rPr lang="en-GB" dirty="0" smtClean="0"/>
              <a:t>material</a:t>
            </a:r>
            <a:r>
              <a:rPr lang="hr-HR" dirty="0" smtClean="0"/>
              <a:t>:</a:t>
            </a:r>
          </a:p>
          <a:p>
            <a:pPr>
              <a:buNone/>
            </a:pPr>
            <a:r>
              <a:rPr lang="hr-HR" dirty="0" smtClean="0"/>
              <a:t>	</a:t>
            </a:r>
            <a:r>
              <a:rPr lang="hr-HR" dirty="0" smtClean="0"/>
              <a:t>a) </a:t>
            </a:r>
            <a:r>
              <a:rPr lang="en-GB" dirty="0" smtClean="0"/>
              <a:t>consisting </a:t>
            </a:r>
            <a:r>
              <a:rPr lang="en-GB" dirty="0" smtClean="0"/>
              <a:t>exclusively of simulated representations or realistic images of a non-existent child;</a:t>
            </a:r>
            <a:endParaRPr lang="hr-HR" dirty="0" smtClean="0"/>
          </a:p>
          <a:p>
            <a:pPr>
              <a:buNone/>
            </a:pPr>
            <a:r>
              <a:rPr lang="hr-HR" dirty="0" smtClean="0"/>
              <a:t>	b) </a:t>
            </a:r>
            <a:r>
              <a:rPr lang="en-GB" dirty="0" smtClean="0"/>
              <a:t>involving </a:t>
            </a:r>
            <a:r>
              <a:rPr lang="en-GB" dirty="0" smtClean="0"/>
              <a:t>children who have reached the </a:t>
            </a:r>
            <a:r>
              <a:rPr lang="en-GB" dirty="0" smtClean="0"/>
              <a:t>age</a:t>
            </a:r>
            <a:r>
              <a:rPr lang="hr-HR" dirty="0" smtClean="0"/>
              <a:t> for sexual consent</a:t>
            </a:r>
            <a:r>
              <a:rPr lang="en-GB" dirty="0" smtClean="0"/>
              <a:t> </a:t>
            </a:r>
            <a:r>
              <a:rPr lang="en-GB" dirty="0" smtClean="0"/>
              <a:t>where these images are produced and possessed by them with their consent and solely for their own private </a:t>
            </a:r>
            <a:r>
              <a:rPr lang="en-GB" dirty="0" smtClean="0"/>
              <a:t>use</a:t>
            </a:r>
            <a:endParaRPr lang="hr-HR" dirty="0" smtClean="0"/>
          </a:p>
          <a:p>
            <a:pPr>
              <a:buNone/>
            </a:pPr>
            <a:r>
              <a:rPr lang="hr-HR" dirty="0" smtClean="0"/>
              <a:t>-	to paragraph f.</a:t>
            </a:r>
          </a:p>
          <a:p>
            <a:pPr>
              <a:buNone/>
            </a:pPr>
            <a:endParaRPr lang="hr-HR" dirty="0" smtClean="0"/>
          </a:p>
          <a:p>
            <a:pPr marL="514350" indent="-514350"/>
            <a:endParaRPr lang="hr-HR" dirty="0" smtClean="0"/>
          </a:p>
          <a:p>
            <a:endParaRPr lang="hr-HR" dirty="0" smtClean="0"/>
          </a:p>
          <a:p>
            <a:endParaRPr lang="hr-HR" dirty="0"/>
          </a:p>
        </p:txBody>
      </p:sp>
      <p:sp>
        <p:nvSpPr>
          <p:cNvPr id="4" name="Content Placeholder 3"/>
          <p:cNvSpPr>
            <a:spLocks noGrp="1"/>
          </p:cNvSpPr>
          <p:nvPr>
            <p:ph sz="half" idx="2"/>
          </p:nvPr>
        </p:nvSpPr>
        <p:spPr>
          <a:xfrm>
            <a:off x="4648200" y="1219200"/>
            <a:ext cx="4038600" cy="5638800"/>
          </a:xfrm>
        </p:spPr>
        <p:txBody>
          <a:bodyPr>
            <a:normAutofit fontScale="47500" lnSpcReduction="20000"/>
          </a:bodyPr>
          <a:lstStyle/>
          <a:p>
            <a:r>
              <a:rPr lang="hr-HR" dirty="0" smtClean="0"/>
              <a:t>Also criminalised:</a:t>
            </a:r>
          </a:p>
          <a:p>
            <a:pPr marL="514350" indent="-514350">
              <a:buAutoNum type="alphaLcPeriod"/>
            </a:pPr>
            <a:r>
              <a:rPr lang="en-GB" dirty="0" smtClean="0"/>
              <a:t>recruiting </a:t>
            </a:r>
            <a:r>
              <a:rPr lang="en-GB" dirty="0" smtClean="0"/>
              <a:t>a child into participating in </a:t>
            </a:r>
            <a:r>
              <a:rPr lang="hr-HR" dirty="0" smtClean="0"/>
              <a:t>shooting of </a:t>
            </a:r>
            <a:r>
              <a:rPr lang="en-GB" dirty="0" err="1" smtClean="0"/>
              <a:t>pornograph</a:t>
            </a:r>
            <a:r>
              <a:rPr lang="hr-HR" dirty="0" smtClean="0"/>
              <a:t>y</a:t>
            </a:r>
            <a:r>
              <a:rPr lang="en-GB" dirty="0" smtClean="0"/>
              <a:t> </a:t>
            </a:r>
            <a:r>
              <a:rPr lang="en-GB" dirty="0" smtClean="0"/>
              <a:t>or </a:t>
            </a:r>
            <a:r>
              <a:rPr lang="hr-HR" dirty="0" smtClean="0"/>
              <a:t>organising &amp;enabling shooting of child pornography (inchoate crimes – equally punished as perpetration: 1-8y)</a:t>
            </a:r>
            <a:r>
              <a:rPr lang="en-GB" dirty="0" smtClean="0"/>
              <a:t> </a:t>
            </a:r>
            <a:r>
              <a:rPr lang="hr-HR" dirty="0" smtClean="0"/>
              <a:t> </a:t>
            </a:r>
          </a:p>
          <a:p>
            <a:pPr marL="514350" indent="-514350">
              <a:buAutoNum type="alphaLcPeriod"/>
            </a:pPr>
            <a:r>
              <a:rPr lang="hr-HR" dirty="0" smtClean="0"/>
              <a:t>If </a:t>
            </a:r>
            <a:r>
              <a:rPr lang="en-GB" dirty="0" smtClean="0"/>
              <a:t>use </a:t>
            </a:r>
            <a:r>
              <a:rPr lang="en-GB" dirty="0" smtClean="0"/>
              <a:t>is made of coercion, force or threats; </a:t>
            </a:r>
            <a:r>
              <a:rPr lang="en-GB" dirty="0" smtClean="0"/>
              <a:t>or</a:t>
            </a:r>
            <a:r>
              <a:rPr lang="hr-HR" dirty="0" smtClean="0"/>
              <a:t> </a:t>
            </a:r>
            <a:r>
              <a:rPr lang="en-GB" dirty="0" smtClean="0"/>
              <a:t>abuse </a:t>
            </a:r>
            <a:r>
              <a:rPr lang="en-GB" dirty="0" smtClean="0"/>
              <a:t>is made of a recognised position of trust, authority or influence over the child, including within the </a:t>
            </a:r>
            <a:r>
              <a:rPr lang="en-GB" dirty="0" smtClean="0"/>
              <a:t>family</a:t>
            </a:r>
            <a:r>
              <a:rPr lang="hr-HR" dirty="0" smtClean="0"/>
              <a:t> or </a:t>
            </a:r>
            <a:r>
              <a:rPr lang="en-GB" dirty="0" smtClean="0"/>
              <a:t>abuse is made of a particularly vulnerable situation of the </a:t>
            </a:r>
            <a:r>
              <a:rPr lang="en-GB" dirty="0" smtClean="0"/>
              <a:t>child </a:t>
            </a:r>
            <a:r>
              <a:rPr lang="en-GB" dirty="0" smtClean="0"/>
              <a:t>or a situation of dependence </a:t>
            </a:r>
            <a:r>
              <a:rPr lang="hr-HR" dirty="0" smtClean="0"/>
              <a:t>in order to involve child in shooting of pornography – punishment is 3-12y</a:t>
            </a:r>
          </a:p>
          <a:p>
            <a:pPr marL="514350" indent="-514350"/>
            <a:r>
              <a:rPr lang="hr-HR" dirty="0" smtClean="0"/>
              <a:t>Only 2nd reservation introduced.</a:t>
            </a:r>
          </a:p>
          <a:p>
            <a:pPr marL="514350" indent="-514350"/>
            <a:r>
              <a:rPr lang="hr-HR" dirty="0" smtClean="0"/>
              <a:t>Same definition - </a:t>
            </a:r>
            <a:r>
              <a:rPr lang="en-GB" dirty="0" smtClean="0"/>
              <a:t>material having an artistic, medical, scientific or similar merit, i.e. where there is absence of sexual purposes, </a:t>
            </a:r>
            <a:r>
              <a:rPr lang="hr-HR" dirty="0" smtClean="0"/>
              <a:t>explicitly excluded</a:t>
            </a:r>
            <a:r>
              <a:rPr lang="en-GB" dirty="0" smtClean="0"/>
              <a:t> </a:t>
            </a:r>
            <a:r>
              <a:rPr lang="hr-HR" dirty="0" smtClean="0"/>
              <a:t>.</a:t>
            </a:r>
          </a:p>
          <a:p>
            <a:r>
              <a:rPr lang="en-GB" b="1" i="1" dirty="0" smtClean="0"/>
              <a:t>Introducing Pornography to </a:t>
            </a:r>
            <a:r>
              <a:rPr lang="en-GB" b="1" i="1" dirty="0" smtClean="0"/>
              <a:t>Children</a:t>
            </a:r>
            <a:r>
              <a:rPr lang="hr-HR" b="1" i="1" dirty="0" smtClean="0"/>
              <a:t> – a separate crime</a:t>
            </a:r>
            <a:endParaRPr lang="hr-HR" i="1" dirty="0" smtClean="0"/>
          </a:p>
          <a:p>
            <a:pPr>
              <a:buNone/>
            </a:pPr>
            <a:r>
              <a:rPr lang="hr-HR" dirty="0" smtClean="0"/>
              <a:t>	</a:t>
            </a:r>
            <a:r>
              <a:rPr lang="hr-HR" dirty="0" smtClean="0"/>
              <a:t>(</a:t>
            </a:r>
            <a:r>
              <a:rPr lang="en-GB" dirty="0" smtClean="0"/>
              <a:t>Whoever </a:t>
            </a:r>
            <a:r>
              <a:rPr lang="en-GB" dirty="0" smtClean="0"/>
              <a:t>sells, donates, shows, publicly exhibits or otherwise makes accessible to a child </a:t>
            </a:r>
            <a:r>
              <a:rPr lang="hr-HR" dirty="0" smtClean="0"/>
              <a:t> younger than 15 </a:t>
            </a:r>
            <a:r>
              <a:rPr lang="en-GB" dirty="0" smtClean="0"/>
              <a:t>the </a:t>
            </a:r>
            <a:r>
              <a:rPr lang="en-GB" dirty="0" smtClean="0"/>
              <a:t>writings, pictures, audiovisual material or other objects of pornographic content or shows the child a pornographic performance </a:t>
            </a:r>
            <a:r>
              <a:rPr lang="hr-HR" dirty="0" smtClean="0"/>
              <a:t> - to 3 years)</a:t>
            </a:r>
            <a:r>
              <a:rPr lang="en-GB" dirty="0" smtClean="0"/>
              <a:t>.</a:t>
            </a:r>
            <a:endParaRPr lang="hr-HR" dirty="0" smtClean="0"/>
          </a:p>
          <a:p>
            <a:pPr marL="514350" indent="-514350"/>
            <a:endParaRPr lang="hr-HR" dirty="0" smtClean="0"/>
          </a:p>
          <a:p>
            <a:pPr marL="514350" indent="-514350"/>
            <a:endParaRPr lang="hr-HR" dirty="0" smtClean="0"/>
          </a:p>
          <a:p>
            <a:pPr>
              <a:buNone/>
            </a:pPr>
            <a:r>
              <a:rPr lang="hr-HR" dirty="0" smtClean="0"/>
              <a:t>	</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a:t>
            </a:r>
            <a:r>
              <a:rPr lang="en-GB" dirty="0" smtClean="0"/>
              <a:t>he </a:t>
            </a:r>
            <a:r>
              <a:rPr lang="en-GB" dirty="0" smtClean="0"/>
              <a:t>participation of a child in pornographic performances</a:t>
            </a:r>
            <a:endParaRPr lang="hr-HR" dirty="0"/>
          </a:p>
        </p:txBody>
      </p:sp>
      <p:sp>
        <p:nvSpPr>
          <p:cNvPr id="3" name="Content Placeholder 2"/>
          <p:cNvSpPr>
            <a:spLocks noGrp="1"/>
          </p:cNvSpPr>
          <p:nvPr>
            <p:ph sz="half" idx="1"/>
          </p:nvPr>
        </p:nvSpPr>
        <p:spPr>
          <a:xfrm>
            <a:off x="457200" y="1600200"/>
            <a:ext cx="4038600" cy="5257800"/>
          </a:xfrm>
        </p:spPr>
        <p:txBody>
          <a:bodyPr>
            <a:normAutofit fontScale="55000" lnSpcReduction="20000"/>
          </a:bodyPr>
          <a:lstStyle/>
          <a:p>
            <a:r>
              <a:rPr lang="hr-HR" dirty="0" smtClean="0"/>
              <a:t>T</a:t>
            </a:r>
            <a:r>
              <a:rPr lang="en-GB" dirty="0" smtClean="0"/>
              <a:t>he </a:t>
            </a:r>
            <a:r>
              <a:rPr lang="en-GB" dirty="0" smtClean="0"/>
              <a:t>following intentional conduct </a:t>
            </a:r>
            <a:r>
              <a:rPr lang="hr-HR" dirty="0" smtClean="0"/>
              <a:t>should be</a:t>
            </a:r>
            <a:r>
              <a:rPr lang="en-GB" dirty="0" smtClean="0"/>
              <a:t> </a:t>
            </a:r>
            <a:r>
              <a:rPr lang="en-GB" dirty="0" smtClean="0"/>
              <a:t>criminalised:</a:t>
            </a:r>
            <a:endParaRPr lang="hr-HR" dirty="0" smtClean="0"/>
          </a:p>
          <a:p>
            <a:pPr>
              <a:buNone/>
            </a:pPr>
            <a:r>
              <a:rPr lang="en-GB" i="1" dirty="0" smtClean="0"/>
              <a:t>a</a:t>
            </a:r>
            <a:r>
              <a:rPr lang="en-GB" dirty="0" smtClean="0"/>
              <a:t>.	recruiting a child into participating in pornographic performances or causing a child to participate in such performances;</a:t>
            </a:r>
            <a:endParaRPr lang="hr-HR" dirty="0" smtClean="0"/>
          </a:p>
          <a:p>
            <a:pPr>
              <a:buNone/>
            </a:pPr>
            <a:r>
              <a:rPr lang="en-GB" i="1" dirty="0" smtClean="0"/>
              <a:t>b</a:t>
            </a:r>
            <a:r>
              <a:rPr lang="en-GB" dirty="0" smtClean="0"/>
              <a:t>.	coercing </a:t>
            </a:r>
            <a:r>
              <a:rPr lang="en-GB" dirty="0" smtClean="0"/>
              <a:t>a child into participating in pornographic performances or profiting from or otherwise exploiting a child for such </a:t>
            </a:r>
            <a:r>
              <a:rPr lang="en-GB" dirty="0" smtClean="0"/>
              <a:t>purposes;</a:t>
            </a:r>
            <a:endParaRPr lang="hr-HR" dirty="0" smtClean="0"/>
          </a:p>
          <a:p>
            <a:pPr marL="514350" indent="-514350">
              <a:buAutoNum type="alphaLcPeriod" startAt="3"/>
            </a:pPr>
            <a:r>
              <a:rPr lang="en-GB" dirty="0" smtClean="0"/>
              <a:t>knowingly attending pornographic performances involving the participation of children</a:t>
            </a:r>
            <a:endParaRPr lang="hr-HR" dirty="0" smtClean="0"/>
          </a:p>
          <a:p>
            <a:pPr marL="514350" indent="-514350">
              <a:buAutoNum type="alphaLcPeriod" startAt="3"/>
            </a:pPr>
            <a:endParaRPr lang="hr-HR" dirty="0" smtClean="0"/>
          </a:p>
          <a:p>
            <a:pPr marL="514350" indent="-514350"/>
            <a:r>
              <a:rPr lang="hr-HR" dirty="0" smtClean="0"/>
              <a:t>T</a:t>
            </a:r>
            <a:r>
              <a:rPr lang="en-GB" dirty="0" smtClean="0"/>
              <a:t>he provision is intended to deal essentially with organised live performances of children engaged in sexually explicit conduct</a:t>
            </a:r>
            <a:r>
              <a:rPr lang="hr-HR" dirty="0" smtClean="0"/>
              <a:t> </a:t>
            </a:r>
          </a:p>
          <a:p>
            <a:pPr marL="514350" indent="-514350">
              <a:buNone/>
            </a:pPr>
            <a:endParaRPr lang="hr-HR" dirty="0" smtClean="0"/>
          </a:p>
          <a:p>
            <a:pPr marL="514350" indent="-514350"/>
            <a:r>
              <a:rPr lang="hr-HR" dirty="0" smtClean="0"/>
              <a:t>Reservation: right to </a:t>
            </a:r>
            <a:r>
              <a:rPr lang="en-GB" dirty="0" smtClean="0"/>
              <a:t>limit </a:t>
            </a:r>
            <a:r>
              <a:rPr lang="en-GB" dirty="0" smtClean="0"/>
              <a:t>the application of paragraph 1</a:t>
            </a:r>
            <a:r>
              <a:rPr lang="en-GB" i="1" dirty="0" smtClean="0"/>
              <a:t>c</a:t>
            </a:r>
            <a:r>
              <a:rPr lang="en-GB" dirty="0" smtClean="0"/>
              <a:t> to cases where children have been recruited or coerced in conformity with paragraph 1</a:t>
            </a:r>
            <a:r>
              <a:rPr lang="en-GB" i="1" dirty="0" smtClean="0"/>
              <a:t>a</a:t>
            </a:r>
            <a:r>
              <a:rPr lang="en-GB" dirty="0" smtClean="0"/>
              <a:t> or </a:t>
            </a:r>
            <a:r>
              <a:rPr lang="en-GB" i="1" dirty="0" smtClean="0"/>
              <a:t>b</a:t>
            </a:r>
            <a:r>
              <a:rPr lang="en-GB" dirty="0" smtClean="0"/>
              <a:t>.</a:t>
            </a:r>
            <a:endParaRPr lang="hr-HR" dirty="0" smtClean="0"/>
          </a:p>
          <a:p>
            <a:pPr marL="514350" indent="-514350">
              <a:buNone/>
            </a:pPr>
            <a:endParaRPr lang="hr-HR" dirty="0" smtClean="0"/>
          </a:p>
          <a:p>
            <a:endParaRPr lang="hr-HR" dirty="0"/>
          </a:p>
        </p:txBody>
      </p:sp>
      <p:sp>
        <p:nvSpPr>
          <p:cNvPr id="4" name="Content Placeholder 3"/>
          <p:cNvSpPr>
            <a:spLocks noGrp="1"/>
          </p:cNvSpPr>
          <p:nvPr>
            <p:ph sz="half" idx="2"/>
          </p:nvPr>
        </p:nvSpPr>
        <p:spPr>
          <a:xfrm>
            <a:off x="4648200" y="1600200"/>
            <a:ext cx="4038600" cy="5257800"/>
          </a:xfrm>
        </p:spPr>
        <p:txBody>
          <a:bodyPr>
            <a:normAutofit fontScale="55000" lnSpcReduction="20000"/>
          </a:bodyPr>
          <a:lstStyle/>
          <a:p>
            <a:endParaRPr lang="hr-HR" dirty="0" smtClean="0"/>
          </a:p>
          <a:p>
            <a:endParaRPr lang="hr-HR" dirty="0" smtClean="0"/>
          </a:p>
          <a:p>
            <a:pPr>
              <a:buNone/>
            </a:pPr>
            <a:r>
              <a:rPr lang="hr-HR" dirty="0" smtClean="0"/>
              <a:t>a.	Recruting (1-8y)</a:t>
            </a:r>
          </a:p>
          <a:p>
            <a:pPr>
              <a:buNone/>
            </a:pPr>
            <a:r>
              <a:rPr lang="hr-HR" dirty="0" smtClean="0"/>
              <a:t>	Making profit out of pornographic performancies involving child or otherwise exploiting a child for pornographic performances (1-10y)</a:t>
            </a:r>
          </a:p>
          <a:p>
            <a:pPr>
              <a:buNone/>
            </a:pPr>
            <a:r>
              <a:rPr lang="hr-HR" dirty="0" smtClean="0"/>
              <a:t>b.	Coercing (3-12y)</a:t>
            </a:r>
          </a:p>
          <a:p>
            <a:pPr>
              <a:buNone/>
            </a:pPr>
            <a:r>
              <a:rPr lang="hr-HR" dirty="0" smtClean="0"/>
              <a:t>c.	Konowing attendance (1-8y)</a:t>
            </a:r>
          </a:p>
          <a:p>
            <a:endParaRPr lang="hr-HR" dirty="0" smtClean="0"/>
          </a:p>
          <a:p>
            <a:endParaRPr lang="hr-HR" dirty="0" smtClean="0"/>
          </a:p>
          <a:p>
            <a:endParaRPr lang="hr-HR" dirty="0" smtClean="0"/>
          </a:p>
          <a:p>
            <a:r>
              <a:rPr lang="hr-HR" dirty="0" smtClean="0"/>
              <a:t>Does not define </a:t>
            </a:r>
            <a:r>
              <a:rPr lang="en-GB" dirty="0" smtClean="0"/>
              <a:t>pornographic performances</a:t>
            </a:r>
            <a:r>
              <a:rPr lang="hr-HR" dirty="0" smtClean="0"/>
              <a:t>: involves t</a:t>
            </a:r>
            <a:r>
              <a:rPr lang="en-GB" dirty="0" smtClean="0"/>
              <a:t>he </a:t>
            </a:r>
            <a:r>
              <a:rPr lang="en-GB" dirty="0" smtClean="0"/>
              <a:t>public </a:t>
            </a:r>
            <a:r>
              <a:rPr lang="hr-HR" dirty="0" smtClean="0"/>
              <a:t>&amp;</a:t>
            </a:r>
            <a:r>
              <a:rPr lang="en-GB" dirty="0" smtClean="0"/>
              <a:t> </a:t>
            </a:r>
            <a:r>
              <a:rPr lang="en-GB" dirty="0" smtClean="0"/>
              <a:t>private, </a:t>
            </a:r>
            <a:r>
              <a:rPr lang="en-GB" dirty="0" smtClean="0"/>
              <a:t> commercial</a:t>
            </a:r>
            <a:r>
              <a:rPr lang="hr-HR" dirty="0" smtClean="0"/>
              <a:t> &amp;</a:t>
            </a:r>
            <a:r>
              <a:rPr lang="en-GB" dirty="0" smtClean="0"/>
              <a:t> </a:t>
            </a:r>
            <a:r>
              <a:rPr lang="en-GB" dirty="0" smtClean="0"/>
              <a:t>non-commercial </a:t>
            </a:r>
            <a:r>
              <a:rPr lang="en-GB" dirty="0" smtClean="0"/>
              <a:t>performance</a:t>
            </a:r>
            <a:r>
              <a:rPr lang="hr-HR" dirty="0" smtClean="0"/>
              <a:t>s</a:t>
            </a:r>
            <a:r>
              <a:rPr lang="en-GB" dirty="0" smtClean="0"/>
              <a:t>.</a:t>
            </a:r>
            <a:r>
              <a:rPr lang="hr-HR" dirty="0" smtClean="0"/>
              <a:t> Not limited to </a:t>
            </a:r>
            <a:r>
              <a:rPr lang="en-GB" dirty="0" smtClean="0"/>
              <a:t>organised </a:t>
            </a:r>
            <a:r>
              <a:rPr lang="en-GB" dirty="0" smtClean="0"/>
              <a:t>live performances of children engaged in sexually explicit conduct.</a:t>
            </a:r>
            <a:endParaRPr lang="hr-HR" dirty="0" smtClean="0"/>
          </a:p>
          <a:p>
            <a:endParaRPr lang="hr-HR" dirty="0" smtClean="0"/>
          </a:p>
          <a:p>
            <a:r>
              <a:rPr lang="hr-HR" dirty="0" smtClean="0"/>
              <a:t>No </a:t>
            </a:r>
            <a:r>
              <a:rPr lang="hr-HR" dirty="0" smtClean="0"/>
              <a:t>reservation.</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Corruption of children</a:t>
            </a:r>
            <a:endParaRPr lang="hr-HR" dirty="0"/>
          </a:p>
        </p:txBody>
      </p:sp>
      <p:sp>
        <p:nvSpPr>
          <p:cNvPr id="3" name="Content Placeholder 2"/>
          <p:cNvSpPr>
            <a:spLocks noGrp="1"/>
          </p:cNvSpPr>
          <p:nvPr>
            <p:ph sz="half" idx="1"/>
          </p:nvPr>
        </p:nvSpPr>
        <p:spPr/>
        <p:txBody>
          <a:bodyPr>
            <a:normAutofit fontScale="85000" lnSpcReduction="10000"/>
          </a:bodyPr>
          <a:lstStyle/>
          <a:p>
            <a:r>
              <a:rPr lang="hr-HR" dirty="0" smtClean="0"/>
              <a:t>T</a:t>
            </a:r>
            <a:r>
              <a:rPr lang="en-GB" dirty="0" smtClean="0"/>
              <a:t>he </a:t>
            </a:r>
            <a:r>
              <a:rPr lang="en-GB" dirty="0" smtClean="0"/>
              <a:t>intentional causing, for sexual purposes, of a child who has not reached </a:t>
            </a:r>
            <a:r>
              <a:rPr lang="en-GB" dirty="0" smtClean="0"/>
              <a:t>the</a:t>
            </a:r>
            <a:r>
              <a:rPr lang="hr-HR" dirty="0" smtClean="0"/>
              <a:t> legal</a:t>
            </a:r>
            <a:r>
              <a:rPr lang="en-GB" dirty="0" smtClean="0"/>
              <a:t> </a:t>
            </a:r>
            <a:r>
              <a:rPr lang="en-GB" dirty="0" smtClean="0"/>
              <a:t>age </a:t>
            </a:r>
            <a:r>
              <a:rPr lang="hr-HR" dirty="0" smtClean="0"/>
              <a:t>for sexual activities</a:t>
            </a:r>
            <a:r>
              <a:rPr lang="en-GB" dirty="0" smtClean="0"/>
              <a:t> </a:t>
            </a:r>
            <a:r>
              <a:rPr lang="en-GB" dirty="0" smtClean="0"/>
              <a:t>to witness sexual abuse or sexual activities, </a:t>
            </a:r>
            <a:r>
              <a:rPr lang="en-GB" dirty="0" smtClean="0"/>
              <a:t>without </a:t>
            </a:r>
            <a:r>
              <a:rPr lang="en-GB" dirty="0" smtClean="0"/>
              <a:t>having to </a:t>
            </a:r>
            <a:r>
              <a:rPr lang="en-GB" dirty="0" smtClean="0"/>
              <a:t>participate</a:t>
            </a:r>
            <a:endParaRPr lang="hr-HR" dirty="0" smtClean="0"/>
          </a:p>
          <a:p>
            <a:r>
              <a:rPr lang="en-GB" dirty="0" smtClean="0"/>
              <a:t>“causing” </a:t>
            </a:r>
            <a:r>
              <a:rPr lang="en-GB" dirty="0" smtClean="0"/>
              <a:t>could </a:t>
            </a:r>
            <a:r>
              <a:rPr lang="en-GB" dirty="0" smtClean="0"/>
              <a:t>include any way in which the child is made to witness the acts, such as by force, coercion, inducement, promise, etc.</a:t>
            </a:r>
            <a:endParaRPr lang="hr-HR" dirty="0" smtClean="0"/>
          </a:p>
          <a:p>
            <a:endParaRPr lang="hr-HR" dirty="0"/>
          </a:p>
        </p:txBody>
      </p:sp>
      <p:sp>
        <p:nvSpPr>
          <p:cNvPr id="4" name="Content Placeholder 3"/>
          <p:cNvSpPr>
            <a:spLocks noGrp="1"/>
          </p:cNvSpPr>
          <p:nvPr>
            <p:ph sz="half" idx="2"/>
          </p:nvPr>
        </p:nvSpPr>
        <p:spPr/>
        <p:txBody>
          <a:bodyPr>
            <a:normAutofit fontScale="85000" lnSpcReduction="10000"/>
          </a:bodyPr>
          <a:lstStyle/>
          <a:p>
            <a:r>
              <a:rPr lang="hr-HR" dirty="0" smtClean="0"/>
              <a:t>Similar - s</a:t>
            </a:r>
            <a:r>
              <a:rPr lang="en-GB" dirty="0" err="1" smtClean="0"/>
              <a:t>atisfying</a:t>
            </a:r>
            <a:r>
              <a:rPr lang="en-GB" dirty="0" smtClean="0"/>
              <a:t> </a:t>
            </a:r>
            <a:r>
              <a:rPr lang="hr-HR" dirty="0" smtClean="0"/>
              <a:t>l</a:t>
            </a:r>
            <a:r>
              <a:rPr lang="en-GB" dirty="0" err="1" smtClean="0"/>
              <a:t>ust</a:t>
            </a:r>
            <a:r>
              <a:rPr lang="en-GB" dirty="0" smtClean="0"/>
              <a:t> </a:t>
            </a:r>
            <a:r>
              <a:rPr lang="en-GB" dirty="0" smtClean="0"/>
              <a:t>in the </a:t>
            </a:r>
            <a:r>
              <a:rPr lang="hr-HR" dirty="0" smtClean="0"/>
              <a:t>p</a:t>
            </a:r>
            <a:r>
              <a:rPr lang="en-GB" dirty="0" err="1" smtClean="0"/>
              <a:t>resence</a:t>
            </a:r>
            <a:r>
              <a:rPr lang="en-GB" dirty="0" smtClean="0"/>
              <a:t> </a:t>
            </a:r>
            <a:r>
              <a:rPr lang="en-GB" dirty="0" smtClean="0"/>
              <a:t>of a </a:t>
            </a:r>
            <a:r>
              <a:rPr lang="hr-HR" dirty="0" smtClean="0"/>
              <a:t>c</a:t>
            </a:r>
            <a:r>
              <a:rPr lang="en-GB" dirty="0" err="1" smtClean="0"/>
              <a:t>hild</a:t>
            </a:r>
            <a:r>
              <a:rPr lang="en-GB" dirty="0" smtClean="0"/>
              <a:t> </a:t>
            </a:r>
            <a:r>
              <a:rPr lang="hr-HR" dirty="0" smtClean="0"/>
              <a:t>younger than 15</a:t>
            </a:r>
          </a:p>
          <a:p>
            <a:pPr lvl="1"/>
            <a:r>
              <a:rPr lang="hr-HR" dirty="0" smtClean="0"/>
              <a:t>w</a:t>
            </a:r>
            <a:r>
              <a:rPr lang="hr-HR" dirty="0" smtClean="0"/>
              <a:t>itnessing sexual activities (up to 1 y)</a:t>
            </a:r>
          </a:p>
          <a:p>
            <a:pPr lvl="1"/>
            <a:r>
              <a:rPr lang="hr-HR" dirty="0" smtClean="0"/>
              <a:t>w</a:t>
            </a:r>
            <a:r>
              <a:rPr lang="hr-HR" dirty="0" smtClean="0"/>
              <a:t>itnissing sexual abuse (up to 3 y)</a:t>
            </a:r>
            <a:endParaRPr lang="hr-HR" dirty="0" smtClean="0"/>
          </a:p>
          <a:p>
            <a:r>
              <a:rPr lang="hr-HR" dirty="0" smtClean="0"/>
              <a:t>Attempt punishable (no reservation)</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Solicitation of children for sexual </a:t>
            </a:r>
            <a:r>
              <a:rPr lang="en-GB" dirty="0" smtClean="0"/>
              <a:t>purposes</a:t>
            </a:r>
            <a:r>
              <a:rPr lang="hr-HR" dirty="0" smtClean="0"/>
              <a:t> (grooming)</a:t>
            </a:r>
            <a:endParaRPr lang="hr-HR" dirty="0"/>
          </a:p>
        </p:txBody>
      </p:sp>
      <p:sp>
        <p:nvSpPr>
          <p:cNvPr id="3" name="Content Placeholder 2"/>
          <p:cNvSpPr>
            <a:spLocks noGrp="1"/>
          </p:cNvSpPr>
          <p:nvPr>
            <p:ph sz="half" idx="1"/>
          </p:nvPr>
        </p:nvSpPr>
        <p:spPr/>
        <p:txBody>
          <a:bodyPr>
            <a:normAutofit fontScale="55000" lnSpcReduction="20000"/>
          </a:bodyPr>
          <a:lstStyle/>
          <a:p>
            <a:r>
              <a:rPr lang="hr-HR" dirty="0" smtClean="0"/>
              <a:t>T</a:t>
            </a:r>
            <a:r>
              <a:rPr lang="en-GB" dirty="0" smtClean="0"/>
              <a:t>he </a:t>
            </a:r>
            <a:r>
              <a:rPr lang="en-GB" dirty="0" smtClean="0"/>
              <a:t>intentional proposal, through information and communication technologies, of an adult to meet a child who has not reached the </a:t>
            </a:r>
            <a:r>
              <a:rPr lang="hr-HR" dirty="0" smtClean="0"/>
              <a:t>legal </a:t>
            </a:r>
            <a:r>
              <a:rPr lang="en-GB" dirty="0" smtClean="0"/>
              <a:t>age </a:t>
            </a:r>
            <a:r>
              <a:rPr lang="hr-HR" dirty="0" smtClean="0"/>
              <a:t>for sexual activities</a:t>
            </a:r>
            <a:r>
              <a:rPr lang="en-GB" dirty="0" smtClean="0"/>
              <a:t> </a:t>
            </a:r>
            <a:r>
              <a:rPr lang="en-GB" dirty="0" smtClean="0"/>
              <a:t>for the purpose of committing any of the offences established in accordance with Article 18, paragraph 1</a:t>
            </a:r>
            <a:r>
              <a:rPr lang="en-GB" i="1" dirty="0" smtClean="0"/>
              <a:t>a</a:t>
            </a:r>
            <a:r>
              <a:rPr lang="en-GB" dirty="0" smtClean="0"/>
              <a:t> </a:t>
            </a:r>
            <a:r>
              <a:rPr lang="hr-HR" dirty="0" smtClean="0"/>
              <a:t>(statutary rape) </a:t>
            </a:r>
            <a:r>
              <a:rPr lang="en-GB" dirty="0" smtClean="0"/>
              <a:t>or </a:t>
            </a:r>
            <a:r>
              <a:rPr lang="en-GB" dirty="0" smtClean="0"/>
              <a:t>Article 20, paragraph 1</a:t>
            </a:r>
            <a:r>
              <a:rPr lang="en-GB" i="1" dirty="0" smtClean="0"/>
              <a:t>a</a:t>
            </a:r>
            <a:r>
              <a:rPr lang="en-GB" dirty="0" smtClean="0"/>
              <a:t> </a:t>
            </a:r>
            <a:r>
              <a:rPr lang="hr-HR" dirty="0" smtClean="0"/>
              <a:t>(producing pornography) </a:t>
            </a:r>
            <a:r>
              <a:rPr lang="en-GB" dirty="0" smtClean="0"/>
              <a:t>against </a:t>
            </a:r>
            <a:r>
              <a:rPr lang="en-GB" dirty="0" smtClean="0"/>
              <a:t>him or her, where this proposal has been followed by material acts leading to such a meeting</a:t>
            </a:r>
            <a:r>
              <a:rPr lang="en-GB" dirty="0" smtClean="0"/>
              <a:t>.</a:t>
            </a:r>
            <a:endParaRPr lang="hr-HR" dirty="0" smtClean="0"/>
          </a:p>
          <a:p>
            <a:r>
              <a:rPr lang="en-GB" dirty="0" smtClean="0"/>
              <a:t>The offence can only be committed “through the use of information and communication technologies”. Other forms of grooming through real contacts or non-electronic communications are outside the scope of the provision. </a:t>
            </a:r>
            <a:endParaRPr lang="hr-HR" dirty="0" smtClean="0"/>
          </a:p>
          <a:p>
            <a:endParaRPr lang="hr-HR" dirty="0"/>
          </a:p>
        </p:txBody>
      </p:sp>
      <p:sp>
        <p:nvSpPr>
          <p:cNvPr id="4" name="Content Placeholder 3"/>
          <p:cNvSpPr>
            <a:spLocks noGrp="1"/>
          </p:cNvSpPr>
          <p:nvPr>
            <p:ph sz="half" idx="2"/>
          </p:nvPr>
        </p:nvSpPr>
        <p:spPr/>
        <p:txBody>
          <a:bodyPr>
            <a:normAutofit fontScale="55000" lnSpcReduction="20000"/>
          </a:bodyPr>
          <a:lstStyle/>
          <a:p>
            <a:r>
              <a:rPr lang="hr-HR" dirty="0" smtClean="0"/>
              <a:t>Limited to statutary rape (up to 3 y)</a:t>
            </a:r>
          </a:p>
          <a:p>
            <a:r>
              <a:rPr lang="hr-HR" dirty="0" smtClean="0"/>
              <a:t>Grooming for pornography covered by article on pornography – no material act required</a:t>
            </a:r>
          </a:p>
          <a:p>
            <a:r>
              <a:rPr lang="hr-HR" dirty="0" smtClean="0"/>
              <a:t>Not limited to use of information and communication technologies</a:t>
            </a:r>
          </a:p>
          <a:p>
            <a:r>
              <a:rPr lang="hr-HR" dirty="0" smtClean="0"/>
              <a:t>Collection of data on children younger than 15 in order to enable another person commission of grooming is punishable (up to 1y)</a:t>
            </a:r>
          </a:p>
          <a:p>
            <a:r>
              <a:rPr lang="hr-HR" dirty="0" smtClean="0"/>
              <a:t>Attempt punishable (no reservation)</a:t>
            </a:r>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1170</Words>
  <Application>Microsoft Office PowerPoint</Application>
  <PresentationFormat>On-screen Show (4:3)</PresentationFormat>
  <Paragraphs>157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Criminalising all forms of sexual exploitation and sexual abuse of children</vt:lpstr>
      <vt:lpstr>Added Value</vt:lpstr>
      <vt:lpstr>Sexual Abuse of Children: 1st type</vt:lpstr>
      <vt:lpstr>Sexual Abuse of Children:  2nd type</vt:lpstr>
      <vt:lpstr>Child prostitution</vt:lpstr>
      <vt:lpstr>Child pornography</vt:lpstr>
      <vt:lpstr>The participation of a child in pornographic performances</vt:lpstr>
      <vt:lpstr>Corruption of children</vt:lpstr>
      <vt:lpstr>Solicitation of children for sexual purposes (grooming)</vt:lpstr>
      <vt:lpstr>Aggrevating circumstances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Criminalising all forms of sexual exploitation and sexual abuse of children</dc:title>
  <dc:creator>kturkovic</dc:creator>
  <cp:lastModifiedBy>Turkovic</cp:lastModifiedBy>
  <cp:revision>4</cp:revision>
  <dcterms:created xsi:type="dcterms:W3CDTF">2006-08-16T00:00:00Z</dcterms:created>
  <dcterms:modified xsi:type="dcterms:W3CDTF">2011-10-27T08:08:42Z</dcterms:modified>
</cp:coreProperties>
</file>