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57" r:id="rId4"/>
    <p:sldId id="261" r:id="rId5"/>
    <p:sldId id="274" r:id="rId6"/>
    <p:sldId id="267" r:id="rId7"/>
    <p:sldId id="269" r:id="rId8"/>
    <p:sldId id="268" r:id="rId9"/>
    <p:sldId id="271" r:id="rId10"/>
    <p:sldId id="263" r:id="rId11"/>
    <p:sldId id="270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2" autoAdjust="0"/>
  </p:normalViewPr>
  <p:slideViewPr>
    <p:cSldViewPr snapToGrid="0"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A8D533-13FF-4264-BC38-C5C7C3616282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4096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Dutch Case: Robert M.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533-13FF-4264-BC38-C5C7C361628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2491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Forgive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ennemies</a:t>
            </a:r>
            <a:r>
              <a:rPr lang="nl-NL" dirty="0" smtClean="0"/>
              <a:t> but </a:t>
            </a:r>
            <a:r>
              <a:rPr lang="nl-NL" dirty="0" err="1" smtClean="0"/>
              <a:t>do’nt</a:t>
            </a:r>
            <a:r>
              <a:rPr lang="nl-NL" dirty="0" smtClean="0"/>
              <a:t> </a:t>
            </a:r>
            <a:r>
              <a:rPr lang="nl-NL" dirty="0" err="1" smtClean="0"/>
              <a:t>forget</a:t>
            </a:r>
            <a:r>
              <a:rPr lang="nl-NL" dirty="0" smtClean="0"/>
              <a:t> </a:t>
            </a:r>
            <a:r>
              <a:rPr lang="nl-NL" dirty="0" err="1" smtClean="0"/>
              <a:t>their</a:t>
            </a:r>
            <a:r>
              <a:rPr lang="nl-NL" dirty="0" smtClean="0"/>
              <a:t> </a:t>
            </a:r>
            <a:r>
              <a:rPr lang="nl-NL" dirty="0" err="1" smtClean="0"/>
              <a:t>names</a:t>
            </a:r>
            <a:r>
              <a:rPr lang="nl-NL" dirty="0" smtClean="0"/>
              <a:t> (</a:t>
            </a:r>
            <a:r>
              <a:rPr lang="nl-NL" smtClean="0"/>
              <a:t>Robert Kennedy)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8D533-13FF-4264-BC38-C5C7C361628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586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en-US" noProof="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  <a:endParaRPr lang="en-US" noProof="0" smtClean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65D4FB-1E4E-448C-868E-0581195CB8F0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2F79D-9A57-4970-8CBA-7E2EE5090A63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955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0D8E5-E1AD-4A1E-8D99-9BA2C79F83AB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8228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50B2B6-6ECD-4867-B064-2BAC8D0887A7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22C67-6EA0-49CF-BA70-1DE09E4902C5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067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57E5A-28A0-4259-94AB-25190E3B47E7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4768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AF2EE-66EC-4698-B395-12B986980221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5096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605C5-60D9-40A4-81BB-8218864CE7E3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1786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5BE1A-35EC-4CED-8B97-9485194701D5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1232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C8F02-EC10-4FE1-AC96-35B5688E451A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2824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034A7-A35E-4A40-90EB-7387FFE2ABE4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904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37507-B76A-497B-AF4B-38382B2026C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8471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B8E8-CF67-4982-AA84-CFD9BB5AB67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9016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89B83-7AA6-4536-9538-AF2640736B5D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1039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923F3-8FF8-491C-B417-5AC4CA79905C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469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0B48F-B369-4D4F-BBDE-6474DF12FD07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5281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040B0-6DEC-40EE-977B-FEBE95D67E11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05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C8C74-7ACD-40C6-8DEE-60FB5BAACB5A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377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614B7-1223-4FFE-A2F1-EFD7C02D8E81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871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6B18-D8DA-4AE3-A108-E0AC1ACAB15F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8288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582DB-687D-4249-877B-EFACA0E3B1E8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254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8E081-7994-42E1-9101-0A44D79CCECD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622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2E5337-D57F-4748-99B0-833D73791C67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982EDA-121F-45CE-B71F-C2EFBD43C076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noProof="0" dirty="0" smtClean="0"/>
              <a:t>Child Abuse and Criminal Law</a:t>
            </a:r>
            <a:endParaRPr lang="en-GB" noProof="0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noProof="0" dirty="0" smtClean="0"/>
              <a:t>Prof. Dr. Henrik Kaspersen</a:t>
            </a:r>
          </a:p>
          <a:p>
            <a:pPr algn="ctr"/>
            <a:r>
              <a:rPr lang="en-GB" noProof="0" dirty="0" smtClean="0"/>
              <a:t>Council of Europe</a:t>
            </a:r>
          </a:p>
          <a:p>
            <a:pPr algn="ctr"/>
            <a:endParaRPr lang="en-GB" sz="1800" noProof="0" dirty="0" smtClean="0"/>
          </a:p>
          <a:p>
            <a:pPr algn="ctr"/>
            <a:r>
              <a:rPr lang="en-GB" sz="1800" noProof="0" dirty="0" smtClean="0"/>
              <a:t>Zagreb, October 27-28, 2011</a:t>
            </a:r>
          </a:p>
          <a:p>
            <a:pPr algn="ctr"/>
            <a:endParaRPr lang="en-GB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Concl. Remarks- cont’d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sz="2000" dirty="0"/>
              <a:t>Cybercrime Convention 2001 is CoE strongest instrument </a:t>
            </a:r>
            <a:r>
              <a:rPr lang="en-GB" sz="2000" dirty="0" smtClean="0"/>
              <a:t>in the ICT- environment enabling </a:t>
            </a:r>
          </a:p>
          <a:p>
            <a:pPr marL="0" indent="0">
              <a:buNone/>
            </a:pPr>
            <a:r>
              <a:rPr lang="en-GB" sz="2000" dirty="0" smtClean="0"/>
              <a:t>     - domestically and/or internationally</a:t>
            </a:r>
          </a:p>
          <a:p>
            <a:pPr marL="0" indent="0">
              <a:buNone/>
            </a:pPr>
            <a:r>
              <a:rPr lang="en-GB" sz="2000" dirty="0"/>
              <a:t> </a:t>
            </a:r>
            <a:r>
              <a:rPr lang="en-GB" sz="2000" dirty="0" smtClean="0"/>
              <a:t>    - on expedited basis:</a:t>
            </a:r>
            <a:endParaRPr lang="en-GB" sz="2000" dirty="0"/>
          </a:p>
          <a:p>
            <a:pPr lvl="1">
              <a:buFont typeface="Wingdings" pitchFamily="2" charset="2"/>
              <a:buChar char="Ø"/>
            </a:pPr>
            <a:r>
              <a:rPr lang="en-GB" sz="2000" dirty="0"/>
              <a:t>Identification of a </a:t>
            </a:r>
            <a:r>
              <a:rPr lang="en-GB" sz="2000" dirty="0" smtClean="0"/>
              <a:t>(potential) child </a:t>
            </a:r>
            <a:r>
              <a:rPr lang="en-GB" sz="2000" dirty="0"/>
              <a:t>abuser</a:t>
            </a:r>
            <a:r>
              <a:rPr lang="en-GB" sz="2000" dirty="0" smtClean="0"/>
              <a:t>; and evidence to relate fact and suspect</a:t>
            </a:r>
            <a:endParaRPr lang="en-GB" sz="2000" dirty="0"/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Collection </a:t>
            </a:r>
            <a:r>
              <a:rPr lang="en-GB" sz="2000" dirty="0"/>
              <a:t>of evidence of such abuse and related </a:t>
            </a:r>
            <a:r>
              <a:rPr lang="en-GB" sz="2000" dirty="0" smtClean="0"/>
              <a:t>acts/ handing over such evidence in </a:t>
            </a:r>
            <a:r>
              <a:rPr lang="en-GB" sz="2000" dirty="0" smtClean="0"/>
              <a:t>MLA-</a:t>
            </a:r>
            <a:r>
              <a:rPr lang="en-GB" sz="2000" dirty="0" err="1" smtClean="0"/>
              <a:t>proceduresInternational</a:t>
            </a:r>
            <a:r>
              <a:rPr lang="en-GB" sz="2000" dirty="0" smtClean="0"/>
              <a:t> sharing of Information</a:t>
            </a:r>
            <a:endParaRPr lang="en-GB" sz="2000" dirty="0" smtClean="0"/>
          </a:p>
          <a:p>
            <a:pPr lvl="1">
              <a:buFont typeface="Wingdings" pitchFamily="2" charset="2"/>
              <a:buChar char="Ø"/>
            </a:pPr>
            <a:r>
              <a:rPr lang="en-GB" sz="2000" dirty="0" smtClean="0"/>
              <a:t>Arrest – possibly to be followed by extradition - and </a:t>
            </a:r>
            <a:r>
              <a:rPr lang="en-GB" sz="2000" dirty="0"/>
              <a:t>Prosecution of Perpetrators.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229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Article</a:t>
            </a:r>
            <a:r>
              <a:rPr lang="nl-NL" dirty="0" smtClean="0"/>
              <a:t> 9 CCC		</a:t>
            </a:r>
            <a:r>
              <a:rPr lang="nl-NL" dirty="0" err="1" smtClean="0"/>
              <a:t>Article</a:t>
            </a:r>
            <a:r>
              <a:rPr lang="nl-NL" dirty="0" smtClean="0"/>
              <a:t> 19 </a:t>
            </a:r>
            <a:r>
              <a:rPr lang="nl-NL" dirty="0" err="1" smtClean="0"/>
              <a:t>Lzt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l-NL" sz="2400" dirty="0" smtClean="0"/>
              <a:t>Acts:</a:t>
            </a:r>
          </a:p>
          <a:p>
            <a:pPr>
              <a:buNone/>
            </a:pPr>
            <a:r>
              <a:rPr lang="nl-NL" sz="2000" dirty="0" err="1" smtClean="0"/>
              <a:t>Procurement</a:t>
            </a:r>
            <a:r>
              <a:rPr lang="nl-NL" sz="2000" dirty="0" smtClean="0"/>
              <a:t> </a:t>
            </a:r>
          </a:p>
          <a:p>
            <a:pPr>
              <a:buNone/>
            </a:pPr>
            <a:r>
              <a:rPr lang="nl-NL" sz="2000" dirty="0" smtClean="0"/>
              <a:t>...</a:t>
            </a:r>
            <a:r>
              <a:rPr lang="nl-NL" sz="2000" dirty="0" err="1" smtClean="0"/>
              <a:t>otherwise</a:t>
            </a:r>
            <a:r>
              <a:rPr lang="nl-NL" sz="2000" dirty="0" smtClean="0"/>
              <a:t> </a:t>
            </a:r>
            <a:r>
              <a:rPr lang="nl-NL" sz="2000" dirty="0" err="1" smtClean="0"/>
              <a:t>making</a:t>
            </a:r>
            <a:r>
              <a:rPr lang="nl-NL" sz="2000" dirty="0" smtClean="0"/>
              <a:t> </a:t>
            </a:r>
            <a:r>
              <a:rPr lang="nl-NL" sz="2000" dirty="0" err="1" smtClean="0"/>
              <a:t>available</a:t>
            </a:r>
            <a:endParaRPr lang="nl-NL" sz="2000" dirty="0" smtClean="0"/>
          </a:p>
          <a:p>
            <a:pPr>
              <a:buNone/>
            </a:pPr>
            <a:r>
              <a:rPr lang="nl-NL" sz="2000" dirty="0" err="1" smtClean="0"/>
              <a:t>transmitting</a:t>
            </a:r>
            <a:endParaRPr lang="nl-NL" sz="2000" dirty="0" smtClean="0"/>
          </a:p>
          <a:p>
            <a:pPr>
              <a:buNone/>
            </a:pPr>
            <a:r>
              <a:rPr lang="nl-NL" sz="2400" dirty="0" smtClean="0"/>
              <a:t>Images:</a:t>
            </a:r>
          </a:p>
          <a:p>
            <a:pPr>
              <a:buNone/>
            </a:pPr>
            <a:r>
              <a:rPr lang="nl-NL" sz="2000" dirty="0" err="1" smtClean="0"/>
              <a:t>Appearing</a:t>
            </a:r>
            <a:endParaRPr lang="nl-NL" sz="2000" dirty="0" smtClean="0"/>
          </a:p>
          <a:p>
            <a:pPr>
              <a:buNone/>
            </a:pPr>
            <a:r>
              <a:rPr lang="nl-NL" sz="2000" dirty="0" err="1" smtClean="0"/>
              <a:t>Realistic</a:t>
            </a:r>
            <a:endParaRPr lang="nl-NL" sz="2000" dirty="0" smtClean="0"/>
          </a:p>
          <a:p>
            <a:pPr>
              <a:buNone/>
            </a:pPr>
            <a:r>
              <a:rPr lang="nl-NL" sz="2400" dirty="0" err="1" smtClean="0"/>
              <a:t>Age</a:t>
            </a:r>
            <a:endParaRPr lang="nl-NL" sz="2400" dirty="0" smtClean="0"/>
          </a:p>
          <a:p>
            <a:pPr>
              <a:buNone/>
            </a:pPr>
            <a:r>
              <a:rPr lang="nl-NL" sz="2000" dirty="0" smtClean="0"/>
              <a:t>In </a:t>
            </a:r>
            <a:r>
              <a:rPr lang="nl-NL" sz="2000" dirty="0" err="1" smtClean="0"/>
              <a:t>principle</a:t>
            </a:r>
            <a:r>
              <a:rPr lang="nl-NL" sz="2000" dirty="0" smtClean="0"/>
              <a:t> 18</a:t>
            </a:r>
          </a:p>
          <a:p>
            <a:pPr>
              <a:buNone/>
            </a:pPr>
            <a:r>
              <a:rPr lang="nl-NL" sz="2000" dirty="0" smtClean="0"/>
              <a:t>--</a:t>
            </a:r>
            <a:r>
              <a:rPr lang="nl-NL" sz="2400" dirty="0" smtClean="0"/>
              <a:t>	</a:t>
            </a:r>
            <a:r>
              <a:rPr lang="nl-NL" sz="2000" dirty="0" smtClean="0"/>
              <a:t>		</a:t>
            </a:r>
            <a:endParaRPr lang="nl-NL" sz="2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sz="2000" dirty="0" err="1" smtClean="0"/>
              <a:t>Obtaining</a:t>
            </a:r>
            <a:r>
              <a:rPr lang="nl-NL" sz="2000" dirty="0" smtClean="0"/>
              <a:t> </a:t>
            </a:r>
            <a:r>
              <a:rPr lang="nl-NL" sz="2000" dirty="0" err="1" smtClean="0"/>
              <a:t>access</a:t>
            </a:r>
            <a:endParaRPr lang="nl-NL" sz="2000" dirty="0" smtClean="0"/>
          </a:p>
          <a:p>
            <a:pPr>
              <a:buNone/>
            </a:pPr>
            <a:r>
              <a:rPr lang="nl-NL" sz="2000" dirty="0" err="1" smtClean="0"/>
              <a:t>making</a:t>
            </a:r>
            <a:r>
              <a:rPr lang="nl-NL" sz="2000" dirty="0" smtClean="0"/>
              <a:t> </a:t>
            </a:r>
            <a:r>
              <a:rPr lang="nl-NL" sz="2000" smtClean="0"/>
              <a:t>availlable</a:t>
            </a:r>
            <a:endParaRPr lang="nl-NL" sz="2000" dirty="0" smtClean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--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--</a:t>
            </a:r>
          </a:p>
          <a:p>
            <a:pPr>
              <a:buNone/>
            </a:pPr>
            <a:r>
              <a:rPr lang="nl-NL" sz="2000" dirty="0" smtClean="0"/>
              <a:t>+ non </a:t>
            </a:r>
            <a:r>
              <a:rPr lang="nl-NL" sz="2000" dirty="0" err="1" smtClean="0"/>
              <a:t>existent</a:t>
            </a:r>
            <a:r>
              <a:rPr lang="nl-NL" sz="2000" dirty="0" smtClean="0"/>
              <a:t> </a:t>
            </a:r>
            <a:r>
              <a:rPr lang="nl-NL" sz="2000" dirty="0" err="1" smtClean="0"/>
              <a:t>child</a:t>
            </a:r>
            <a:endParaRPr lang="nl-NL" sz="2000" dirty="0" smtClean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err="1" smtClean="0"/>
              <a:t>Domestic</a:t>
            </a:r>
            <a:r>
              <a:rPr lang="nl-NL" sz="2000" dirty="0" smtClean="0"/>
              <a:t> </a:t>
            </a:r>
            <a:r>
              <a:rPr lang="nl-NL" sz="2000" dirty="0" err="1" smtClean="0"/>
              <a:t>law</a:t>
            </a:r>
            <a:endParaRPr lang="nl-NL" sz="2000" dirty="0" smtClean="0"/>
          </a:p>
          <a:p>
            <a:pPr>
              <a:buNone/>
            </a:pPr>
            <a:r>
              <a:rPr lang="nl-NL" sz="2000" dirty="0" err="1" smtClean="0"/>
              <a:t>Consensual</a:t>
            </a:r>
            <a:endParaRPr lang="nl-NL" sz="200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Agenda</a:t>
            </a:r>
            <a:endParaRPr lang="en-GB" noProof="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GB" noProof="0" dirty="0" smtClean="0"/>
              <a:t>Child Abuse and Internet</a:t>
            </a:r>
          </a:p>
          <a:p>
            <a:pPr marL="624078" indent="-514350">
              <a:buAutoNum type="arabicPeriod"/>
            </a:pPr>
            <a:r>
              <a:rPr lang="en-GB" noProof="0" dirty="0" smtClean="0"/>
              <a:t>Relation between the Lanzarote Convention (CETS 201) and the Cybercrime Convention (CETS 185)</a:t>
            </a:r>
          </a:p>
          <a:p>
            <a:pPr marL="624078" indent="-514350">
              <a:buNone/>
            </a:pPr>
            <a:r>
              <a:rPr lang="en-GB" dirty="0" smtClean="0"/>
              <a:t>	2.1 </a:t>
            </a:r>
            <a:r>
              <a:rPr lang="en-GB" noProof="0" dirty="0" err="1" smtClean="0"/>
              <a:t>Criminalizations</a:t>
            </a:r>
            <a:r>
              <a:rPr lang="en-GB" dirty="0" smtClean="0"/>
              <a:t>;</a:t>
            </a:r>
          </a:p>
          <a:p>
            <a:pPr marL="624078" indent="-514350">
              <a:buNone/>
            </a:pPr>
            <a:r>
              <a:rPr lang="en-GB" noProof="0" dirty="0" smtClean="0"/>
              <a:t>	2.2 Criminal Procedural Law</a:t>
            </a:r>
          </a:p>
          <a:p>
            <a:pPr marL="624078" indent="-514350">
              <a:buNone/>
            </a:pPr>
            <a:r>
              <a:rPr lang="en-GB" dirty="0" smtClean="0"/>
              <a:t>	2.3 </a:t>
            </a:r>
            <a:r>
              <a:rPr lang="en-GB" noProof="0" dirty="0" smtClean="0"/>
              <a:t>International Co-operation</a:t>
            </a:r>
          </a:p>
          <a:p>
            <a:pPr marL="624078" indent="-514350">
              <a:buNone/>
            </a:pPr>
            <a:r>
              <a:rPr lang="en-GB" noProof="0" dirty="0" smtClean="0"/>
              <a:t>3.	Concluding Remarks</a:t>
            </a:r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	Child Abuse and Internet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noProof="0" dirty="0" smtClean="0"/>
          </a:p>
          <a:p>
            <a:pPr marL="0" indent="0">
              <a:buNone/>
            </a:pPr>
            <a:r>
              <a:rPr lang="en-GB" noProof="0" dirty="0" smtClean="0"/>
              <a:t>1. Internet = Global Communication</a:t>
            </a:r>
          </a:p>
          <a:p>
            <a:pPr marL="857250" lvl="1" indent="-457200"/>
            <a:r>
              <a:rPr lang="en-GB" sz="1800" noProof="0" dirty="0" smtClean="0"/>
              <a:t>WWW</a:t>
            </a:r>
          </a:p>
          <a:p>
            <a:pPr marL="857250" lvl="1" indent="-457200"/>
            <a:r>
              <a:rPr lang="en-GB" sz="1800" noProof="0" dirty="0" smtClean="0"/>
              <a:t>Chat/chat-rooms</a:t>
            </a:r>
          </a:p>
          <a:p>
            <a:pPr marL="857250" lvl="1" indent="-457200"/>
            <a:r>
              <a:rPr lang="en-GB" sz="1800" noProof="0" dirty="0" smtClean="0"/>
              <a:t>File Transfer</a:t>
            </a:r>
          </a:p>
          <a:p>
            <a:pPr marL="857250" lvl="1" indent="-457200"/>
            <a:r>
              <a:rPr lang="en-GB" sz="1800" noProof="0" dirty="0" smtClean="0"/>
              <a:t>E-mail, Skype</a:t>
            </a:r>
          </a:p>
          <a:p>
            <a:pPr marL="857250" lvl="1" indent="-457200"/>
            <a:r>
              <a:rPr lang="en-GB" sz="1800" noProof="0" dirty="0" smtClean="0"/>
              <a:t>Mobile </a:t>
            </a:r>
            <a:r>
              <a:rPr lang="en-GB" sz="1800" noProof="0" dirty="0" smtClean="0"/>
              <a:t>Internet</a:t>
            </a:r>
          </a:p>
          <a:p>
            <a:pPr marL="857250" lvl="1" indent="-457200"/>
            <a:r>
              <a:rPr lang="en-GB" sz="1800" dirty="0" smtClean="0"/>
              <a:t>Social Networks</a:t>
            </a:r>
          </a:p>
          <a:p>
            <a:pPr marL="857250" lvl="1" indent="-457200"/>
            <a:r>
              <a:rPr lang="en-GB" sz="1800" noProof="0" dirty="0" smtClean="0"/>
              <a:t>Money channels</a:t>
            </a:r>
          </a:p>
          <a:p>
            <a:pPr marL="857250" lvl="1" indent="-457200"/>
            <a:r>
              <a:rPr lang="en-GB" sz="1800" dirty="0" smtClean="0"/>
              <a:t>(temporarily) storage of information</a:t>
            </a:r>
          </a:p>
          <a:p>
            <a:pPr marL="857250" lvl="1" indent="-457200"/>
            <a:r>
              <a:rPr lang="en-GB" sz="1800" noProof="0" dirty="0" smtClean="0"/>
              <a:t>Internet usage</a:t>
            </a:r>
            <a:endParaRPr lang="en-GB" sz="1800" noProof="0" dirty="0" smtClean="0"/>
          </a:p>
          <a:p>
            <a:pPr marL="0" indent="0">
              <a:buNone/>
            </a:pPr>
            <a:r>
              <a:rPr lang="en-GB" noProof="0" dirty="0" smtClean="0"/>
              <a:t>► Emphasis on Trans-border activity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7" name="Vijfhoek 6"/>
          <p:cNvSpPr/>
          <p:nvPr/>
        </p:nvSpPr>
        <p:spPr>
          <a:xfrm>
            <a:off x="2876764" y="852754"/>
            <a:ext cx="647272" cy="43151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8565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Child</a:t>
            </a:r>
            <a:r>
              <a:rPr lang="nl-NL" dirty="0" smtClean="0"/>
              <a:t> </a:t>
            </a:r>
            <a:r>
              <a:rPr lang="nl-NL" dirty="0" err="1" smtClean="0"/>
              <a:t>abuse</a:t>
            </a:r>
            <a:r>
              <a:rPr lang="nl-NL" dirty="0" smtClean="0"/>
              <a:t> and internet, </a:t>
            </a:r>
            <a:r>
              <a:rPr lang="nl-NL" dirty="0" err="1" smtClean="0"/>
              <a:t>cont’d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Internet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used</a:t>
            </a:r>
            <a:r>
              <a:rPr lang="nl-NL" dirty="0" smtClean="0"/>
              <a:t> as part of </a:t>
            </a:r>
            <a:r>
              <a:rPr lang="nl-NL" dirty="0" err="1" smtClean="0"/>
              <a:t>criminal</a:t>
            </a:r>
            <a:r>
              <a:rPr lang="nl-NL" dirty="0" smtClean="0"/>
              <a:t> schema </a:t>
            </a:r>
            <a:r>
              <a:rPr lang="nl-NL" dirty="0" err="1" smtClean="0"/>
              <a:t>around</a:t>
            </a:r>
            <a:r>
              <a:rPr lang="nl-NL" dirty="0" smtClean="0"/>
              <a:t> </a:t>
            </a:r>
            <a:r>
              <a:rPr lang="nl-NL" dirty="0" err="1" smtClean="0"/>
              <a:t>child</a:t>
            </a:r>
            <a:r>
              <a:rPr lang="nl-NL" dirty="0" smtClean="0"/>
              <a:t> </a:t>
            </a:r>
            <a:r>
              <a:rPr lang="nl-NL" dirty="0" err="1" smtClean="0"/>
              <a:t>abuse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Font typeface="Wingdings" pitchFamily="2" charset="2"/>
              <a:buChar char="Ø"/>
            </a:pPr>
            <a:r>
              <a:rPr lang="nl-NL" dirty="0" err="1" smtClean="0"/>
              <a:t>Information</a:t>
            </a:r>
            <a:r>
              <a:rPr lang="nl-NL" dirty="0" smtClean="0"/>
              <a:t>/</a:t>
            </a:r>
            <a:r>
              <a:rPr lang="nl-NL" dirty="0" err="1" smtClean="0"/>
              <a:t>evidence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reveals</a:t>
            </a:r>
            <a:r>
              <a:rPr lang="nl-NL" dirty="0" smtClean="0"/>
              <a:t> the </a:t>
            </a:r>
            <a:r>
              <a:rPr lang="nl-NL" dirty="0" err="1" smtClean="0"/>
              <a:t>facts</a:t>
            </a:r>
            <a:r>
              <a:rPr lang="nl-NL" dirty="0" smtClean="0"/>
              <a:t> and </a:t>
            </a:r>
            <a:r>
              <a:rPr lang="nl-NL" dirty="0" err="1" smtClean="0"/>
              <a:t>connects</a:t>
            </a:r>
            <a:r>
              <a:rPr lang="nl-NL" dirty="0" smtClean="0"/>
              <a:t> </a:t>
            </a:r>
            <a:r>
              <a:rPr lang="nl-NL" dirty="0" err="1" smtClean="0"/>
              <a:t>those</a:t>
            </a:r>
            <a:r>
              <a:rPr lang="nl-NL" dirty="0" smtClean="0"/>
              <a:t> </a:t>
            </a:r>
            <a:r>
              <a:rPr lang="nl-NL" dirty="0" err="1" smtClean="0"/>
              <a:t>facts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the suspect (s)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noProof="0" dirty="0" smtClean="0"/>
              <a:t>Budapest </a:t>
            </a:r>
            <a:r>
              <a:rPr lang="en-GB" i="1" noProof="0" dirty="0" smtClean="0"/>
              <a:t>vs</a:t>
            </a:r>
            <a:r>
              <a:rPr lang="en-GB" noProof="0" dirty="0" smtClean="0"/>
              <a:t> Lanzarote:</a:t>
            </a:r>
            <a:br>
              <a:rPr lang="en-GB" noProof="0" dirty="0" smtClean="0"/>
            </a:br>
            <a:r>
              <a:rPr lang="en-GB" noProof="0" dirty="0" smtClean="0"/>
              <a:t>Criminal Provisions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Cybercrime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sz="2000" noProof="0" dirty="0" smtClean="0"/>
          </a:p>
          <a:p>
            <a:endParaRPr lang="en-GB" sz="2000" noProof="0" dirty="0" smtClean="0"/>
          </a:p>
          <a:p>
            <a:r>
              <a:rPr lang="en-GB" sz="2000" noProof="0" dirty="0" smtClean="0"/>
              <a:t>Art. 9:  Child Porn</a:t>
            </a:r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1800" dirty="0" smtClean="0"/>
              <a:t>“by means of a computer system”</a:t>
            </a:r>
            <a:endParaRPr lang="en-GB" sz="1800" noProof="0" dirty="0" smtClean="0"/>
          </a:p>
          <a:p>
            <a:endParaRPr lang="en-GB" sz="2000" noProof="0" dirty="0" smtClean="0"/>
          </a:p>
          <a:p>
            <a:endParaRPr lang="en-GB" sz="2000" noProof="0" dirty="0" smtClean="0"/>
          </a:p>
          <a:p>
            <a:r>
              <a:rPr lang="en-GB" sz="2000" noProof="0" dirty="0" smtClean="0"/>
              <a:t>Art. 12: Aiding/abet/attempt</a:t>
            </a:r>
          </a:p>
          <a:p>
            <a:r>
              <a:rPr lang="en-GB" sz="2000" noProof="0" dirty="0" smtClean="0">
                <a:solidFill>
                  <a:srgbClr val="FF0000"/>
                </a:solidFill>
              </a:rPr>
              <a:t>Art. 25:Jurisdiction</a:t>
            </a:r>
          </a:p>
          <a:p>
            <a:r>
              <a:rPr lang="en-GB" sz="2000" noProof="0" dirty="0" smtClean="0"/>
              <a:t>Art. 12: Corp. Liability</a:t>
            </a:r>
          </a:p>
          <a:p>
            <a:r>
              <a:rPr lang="en-GB" sz="2000" noProof="0" dirty="0" smtClean="0"/>
              <a:t>Art. 13: Sanctions/Measures</a:t>
            </a:r>
          </a:p>
          <a:p>
            <a:pPr>
              <a:buNone/>
            </a:pPr>
            <a:r>
              <a:rPr lang="en-GB" sz="2000" noProof="0" dirty="0" smtClean="0"/>
              <a:t>.</a:t>
            </a:r>
            <a:endParaRPr lang="en-GB" sz="2000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03929" y="1545388"/>
            <a:ext cx="4041775" cy="639762"/>
          </a:xfrm>
        </p:spPr>
        <p:txBody>
          <a:bodyPr/>
          <a:lstStyle/>
          <a:p>
            <a:r>
              <a:rPr lang="en-GB" noProof="0" dirty="0" smtClean="0"/>
              <a:t>Lanzarote</a:t>
            </a:r>
            <a:endParaRPr lang="en-GB" noProof="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sz="2000" noProof="0" dirty="0" smtClean="0"/>
              <a:t>Art.18: Sexual Abuse</a:t>
            </a:r>
          </a:p>
          <a:p>
            <a:r>
              <a:rPr lang="en-GB" sz="2000" noProof="0" dirty="0" smtClean="0"/>
              <a:t>Art.19: Child Prostitution</a:t>
            </a:r>
          </a:p>
          <a:p>
            <a:r>
              <a:rPr lang="en-GB" sz="2000" noProof="0" dirty="0" smtClean="0"/>
              <a:t>Art.20: Child porn</a:t>
            </a:r>
          </a:p>
          <a:p>
            <a:r>
              <a:rPr lang="en-GB" sz="2000" noProof="0" dirty="0" smtClean="0"/>
              <a:t>Art.21: Participation</a:t>
            </a:r>
          </a:p>
          <a:p>
            <a:r>
              <a:rPr lang="en-GB" sz="2000" noProof="0" dirty="0" smtClean="0"/>
              <a:t>Art.22: Corruption</a:t>
            </a:r>
          </a:p>
          <a:p>
            <a:r>
              <a:rPr lang="en-GB" sz="2000" noProof="0" dirty="0" smtClean="0"/>
              <a:t>Art.23: Grooming</a:t>
            </a:r>
          </a:p>
          <a:p>
            <a:r>
              <a:rPr lang="en-GB" sz="2000" noProof="0" dirty="0" smtClean="0"/>
              <a:t>Art.24: Aiding/abet/attempt</a:t>
            </a:r>
          </a:p>
          <a:p>
            <a:r>
              <a:rPr lang="en-GB" sz="2000" noProof="0" dirty="0" smtClean="0">
                <a:solidFill>
                  <a:srgbClr val="FF0000"/>
                </a:solidFill>
              </a:rPr>
              <a:t>Art.25: Jurisdiction</a:t>
            </a:r>
          </a:p>
          <a:p>
            <a:r>
              <a:rPr lang="en-GB" sz="2000" noProof="0" dirty="0" smtClean="0"/>
              <a:t>Art.26: Corp. Liability</a:t>
            </a:r>
          </a:p>
          <a:p>
            <a:r>
              <a:rPr lang="en-GB" sz="2000" noProof="0" dirty="0" smtClean="0"/>
              <a:t>Art.27: Sanctions/Measures</a:t>
            </a:r>
          </a:p>
          <a:p>
            <a:r>
              <a:rPr lang="en-GB" sz="2000" noProof="0" dirty="0" smtClean="0"/>
              <a:t>Art.28: Aggrav. Circumst</a:t>
            </a:r>
          </a:p>
          <a:p>
            <a:endParaRPr lang="en-GB" noProof="0" dirty="0" smtClean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9" name="Ovaal 8"/>
          <p:cNvSpPr/>
          <p:nvPr/>
        </p:nvSpPr>
        <p:spPr>
          <a:xfrm>
            <a:off x="1325365" y="575354"/>
            <a:ext cx="595901" cy="554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2.1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xmlns="" val="138836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noProof="0" dirty="0" smtClean="0"/>
              <a:t>Criminal Procedural Law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Budapest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noProof="0" dirty="0" smtClean="0"/>
              <a:t>Article 14: e-evidence</a:t>
            </a:r>
          </a:p>
          <a:p>
            <a:pPr marL="0" indent="0">
              <a:buNone/>
            </a:pPr>
            <a:r>
              <a:rPr lang="en-GB" sz="2000" noProof="0" dirty="0" smtClean="0"/>
              <a:t>Artt.16-21: specific powers</a:t>
            </a:r>
          </a:p>
          <a:p>
            <a:pPr marL="0" indent="0">
              <a:buNone/>
            </a:pPr>
            <a:r>
              <a:rPr lang="en-GB" sz="2000" noProof="0" dirty="0" smtClean="0"/>
              <a:t>Search computer s/production order data/collection traffic data/interception content/preliminary measures</a:t>
            </a:r>
          </a:p>
          <a:p>
            <a:pPr marL="0" indent="0">
              <a:buNone/>
            </a:pPr>
            <a:endParaRPr lang="en-GB" sz="2000" noProof="0" dirty="0" smtClean="0"/>
          </a:p>
          <a:p>
            <a:pPr marL="0" indent="0">
              <a:buNone/>
            </a:pPr>
            <a:r>
              <a:rPr lang="en-GB" sz="2000" noProof="0" dirty="0" smtClean="0"/>
              <a:t>Other: </a:t>
            </a:r>
          </a:p>
          <a:p>
            <a:pPr marL="0" indent="0">
              <a:buNone/>
            </a:pPr>
            <a:r>
              <a:rPr lang="en-GB" sz="2000" dirty="0" smtClean="0"/>
              <a:t>R</a:t>
            </a:r>
            <a:r>
              <a:rPr lang="en-GB" sz="2000" noProof="0" dirty="0" err="1" smtClean="0"/>
              <a:t>eference</a:t>
            </a:r>
            <a:r>
              <a:rPr lang="en-GB" sz="2000" noProof="0" dirty="0" smtClean="0"/>
              <a:t> to domestic criminal procedural law</a:t>
            </a:r>
            <a:endParaRPr lang="en-GB" sz="2000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noProof="0" dirty="0" smtClean="0"/>
              <a:t>Lanzarote</a:t>
            </a:r>
            <a:endParaRPr lang="en-GB" noProof="0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noProof="0" dirty="0" smtClean="0"/>
              <a:t>Chapter VII: pre- and around-trial-principles</a:t>
            </a:r>
          </a:p>
          <a:p>
            <a:r>
              <a:rPr lang="en-GB" sz="2000" noProof="0" dirty="0" smtClean="0"/>
              <a:t>protection victims, reports, interviews, training</a:t>
            </a:r>
          </a:p>
          <a:p>
            <a:pPr marL="0" indent="0">
              <a:buNone/>
            </a:pPr>
            <a:endParaRPr lang="en-GB" sz="2000" noProof="0" dirty="0" smtClean="0"/>
          </a:p>
          <a:p>
            <a:pPr marL="0" indent="0">
              <a:buNone/>
            </a:pPr>
            <a:endParaRPr lang="en-GB" sz="2000" noProof="0" dirty="0" smtClean="0"/>
          </a:p>
          <a:p>
            <a:pPr marL="0" indent="0">
              <a:buNone/>
            </a:pPr>
            <a:endParaRPr lang="en-GB" sz="2000" noProof="0" dirty="0" smtClean="0"/>
          </a:p>
          <a:p>
            <a:pPr marL="0" indent="0">
              <a:buNone/>
            </a:pPr>
            <a:r>
              <a:rPr lang="en-GB" sz="2000" noProof="0" dirty="0" smtClean="0"/>
              <a:t>Other:</a:t>
            </a:r>
          </a:p>
          <a:p>
            <a:pPr marL="0" indent="0">
              <a:buNone/>
            </a:pPr>
            <a:r>
              <a:rPr lang="en-GB" sz="2000" noProof="0" dirty="0" smtClean="0"/>
              <a:t>Reference to domestic criminal procedural law</a:t>
            </a:r>
            <a:endParaRPr lang="en-GB" sz="2000" noProof="0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10" name="PIJL-LINKS en -RECHTS 9"/>
          <p:cNvSpPr/>
          <p:nvPr/>
        </p:nvSpPr>
        <p:spPr>
          <a:xfrm>
            <a:off x="3914455" y="5065159"/>
            <a:ext cx="914399" cy="4323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Ovaal 14"/>
          <p:cNvSpPr/>
          <p:nvPr/>
        </p:nvSpPr>
        <p:spPr>
          <a:xfrm>
            <a:off x="1325365" y="821933"/>
            <a:ext cx="595901" cy="554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2.2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xmlns="" val="182659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International co-operation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Cybercrime Convention is supplementary to existing instruments or basis for co-operation</a:t>
            </a:r>
          </a:p>
          <a:p>
            <a:pPr marL="457200" lvl="1" indent="0">
              <a:buNone/>
            </a:pPr>
            <a:r>
              <a:rPr lang="en-GB" noProof="0" dirty="0" smtClean="0"/>
              <a:t>(See CoE instruments on Extradition, MLA, transfer of Proceedings…)</a:t>
            </a:r>
          </a:p>
          <a:p>
            <a:r>
              <a:rPr lang="en-GB" noProof="0" dirty="0" smtClean="0"/>
              <a:t>Specific Powers needed: then apply CCC</a:t>
            </a:r>
          </a:p>
          <a:p>
            <a:r>
              <a:rPr lang="en-GB" noProof="0" dirty="0" smtClean="0"/>
              <a:t>Expedited co-operation</a:t>
            </a:r>
          </a:p>
          <a:p>
            <a:pPr lvl="1"/>
            <a:r>
              <a:rPr lang="en-GB" noProof="0" dirty="0" smtClean="0"/>
              <a:t>Less formalised procedures</a:t>
            </a:r>
          </a:p>
          <a:p>
            <a:pPr lvl="1"/>
            <a:r>
              <a:rPr lang="en-GB" noProof="0" dirty="0" smtClean="0"/>
              <a:t>Enhancing police-to-police co-operation</a:t>
            </a:r>
          </a:p>
          <a:p>
            <a:r>
              <a:rPr lang="en-GB" noProof="0" dirty="0" smtClean="0"/>
              <a:t>24/7 contact point</a:t>
            </a:r>
          </a:p>
          <a:p>
            <a:endParaRPr lang="en-GB" noProof="0" dirty="0" smtClean="0"/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5" name="Ovaal 4"/>
          <p:cNvSpPr/>
          <p:nvPr/>
        </p:nvSpPr>
        <p:spPr>
          <a:xfrm>
            <a:off x="1325365" y="821933"/>
            <a:ext cx="595901" cy="5548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2.3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xmlns="" val="31370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934719" y="1376680"/>
          <a:ext cx="751840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6134"/>
                <a:gridCol w="2506134"/>
                <a:gridCol w="2506134"/>
              </a:tblGrid>
              <a:tr h="4617720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Criminalisations</a:t>
                      </a: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/>
                        <a:t>Procedural</a:t>
                      </a:r>
                      <a:r>
                        <a:rPr lang="nl-NL" dirty="0" smtClean="0"/>
                        <a:t> Law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International </a:t>
                      </a:r>
                      <a:r>
                        <a:rPr lang="nl-NL" dirty="0" err="1" smtClean="0"/>
                        <a:t>Co-op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troomdiagram: Proces 3"/>
          <p:cNvSpPr/>
          <p:nvPr/>
        </p:nvSpPr>
        <p:spPr>
          <a:xfrm>
            <a:off x="1381760" y="2092960"/>
            <a:ext cx="1686560" cy="243840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Lanzarote</a:t>
            </a:r>
            <a:r>
              <a:rPr lang="nl-NL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: artt18 - 28        </a:t>
            </a:r>
            <a:endParaRPr lang="nl-NL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3820160" y="2133600"/>
            <a:ext cx="180848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Lanzarote</a:t>
            </a:r>
            <a:r>
              <a:rPr lang="nl-NL" dirty="0" smtClean="0"/>
              <a:t> </a:t>
            </a:r>
            <a:r>
              <a:rPr lang="nl-NL" dirty="0" err="1" smtClean="0"/>
              <a:t>Principles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3840480" y="3129280"/>
            <a:ext cx="1808480" cy="12801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Budapest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 smtClean="0"/>
              <a:t>:</a:t>
            </a:r>
          </a:p>
          <a:p>
            <a:pPr algn="ctr"/>
            <a:r>
              <a:rPr lang="nl-NL" dirty="0" err="1" smtClean="0"/>
              <a:t>E-evidence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3860800" y="4531360"/>
            <a:ext cx="1747520" cy="10363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Domestic</a:t>
            </a:r>
            <a:r>
              <a:rPr lang="nl-NL" dirty="0" smtClean="0"/>
              <a:t> Law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6258560" y="2113280"/>
            <a:ext cx="195072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Budapest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 smtClean="0"/>
              <a:t>:</a:t>
            </a:r>
          </a:p>
          <a:p>
            <a:pPr algn="ctr"/>
            <a:r>
              <a:rPr lang="nl-NL" dirty="0" err="1" smtClean="0"/>
              <a:t>E-evidence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6258560" y="3088640"/>
            <a:ext cx="1930400" cy="18084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CoE</a:t>
            </a:r>
            <a:r>
              <a:rPr lang="nl-NL" dirty="0" smtClean="0"/>
              <a:t> </a:t>
            </a:r>
            <a:r>
              <a:rPr lang="nl-NL" dirty="0" err="1" smtClean="0"/>
              <a:t>instruments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6278880" y="4917440"/>
            <a:ext cx="1869440" cy="6502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Bilaterals</a:t>
            </a:r>
            <a:r>
              <a:rPr lang="nl-NL" dirty="0" smtClean="0"/>
              <a:t> and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955040" y="467360"/>
            <a:ext cx="7477760" cy="9144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Criminal</a:t>
            </a:r>
            <a:r>
              <a:rPr lang="nl-NL" dirty="0" smtClean="0"/>
              <a:t> Law </a:t>
            </a:r>
            <a:r>
              <a:rPr lang="nl-NL" dirty="0" err="1" smtClean="0"/>
              <a:t>instruments</a:t>
            </a:r>
            <a:r>
              <a:rPr lang="nl-NL" dirty="0" smtClean="0"/>
              <a:t> </a:t>
            </a:r>
            <a:r>
              <a:rPr lang="nl-NL" dirty="0" err="1" smtClean="0"/>
              <a:t>fighting</a:t>
            </a:r>
            <a:r>
              <a:rPr lang="nl-NL" dirty="0" smtClean="0"/>
              <a:t> </a:t>
            </a:r>
            <a:r>
              <a:rPr lang="nl-NL" dirty="0" err="1" smtClean="0"/>
              <a:t>Child</a:t>
            </a:r>
            <a:r>
              <a:rPr lang="nl-NL" dirty="0" smtClean="0"/>
              <a:t> </a:t>
            </a:r>
            <a:r>
              <a:rPr lang="nl-NL" dirty="0" err="1" smtClean="0"/>
              <a:t>Abuse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1422400" y="4653280"/>
            <a:ext cx="1605280" cy="873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Budapest</a:t>
            </a:r>
            <a:r>
              <a:rPr lang="nl-NL" dirty="0" smtClean="0"/>
              <a:t> </a:t>
            </a:r>
            <a:r>
              <a:rPr lang="nl-NL" dirty="0" err="1" smtClean="0"/>
              <a:t>Convention</a:t>
            </a:r>
            <a:r>
              <a:rPr lang="nl-NL" dirty="0" smtClean="0"/>
              <a:t>:</a:t>
            </a:r>
          </a:p>
          <a:p>
            <a:pPr algn="ctr"/>
            <a:r>
              <a:rPr lang="nl-NL" dirty="0" smtClean="0"/>
              <a:t>Art. 9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	Concluding Remarks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noProof="0" dirty="0" smtClean="0"/>
              <a:t>Child Abuse may be related to a physical location, it has often virtual and global implications;</a:t>
            </a:r>
          </a:p>
          <a:p>
            <a:r>
              <a:rPr lang="en-GB" sz="2000" noProof="0" dirty="0" smtClean="0"/>
              <a:t>Awareness, Prevention, Protection, Public Action, are extremely important</a:t>
            </a:r>
            <a:r>
              <a:rPr lang="en-GB" sz="2000" noProof="0" dirty="0" smtClean="0"/>
              <a:t>;</a:t>
            </a:r>
            <a:endParaRPr lang="en-GB" sz="2000" noProof="0" dirty="0" smtClean="0"/>
          </a:p>
          <a:p>
            <a:r>
              <a:rPr lang="en-GB" sz="2000" noProof="0" dirty="0" smtClean="0"/>
              <a:t>Lanzarote provides for important protective measures for children as victims with regard to  criminal proceedings</a:t>
            </a:r>
            <a:r>
              <a:rPr lang="en-GB" sz="2000" noProof="0" dirty="0" smtClean="0"/>
              <a:t>;</a:t>
            </a:r>
          </a:p>
          <a:p>
            <a:r>
              <a:rPr lang="en-GB" sz="2000" dirty="0" err="1" smtClean="0"/>
              <a:t>Lanzarote</a:t>
            </a:r>
            <a:r>
              <a:rPr lang="en-GB" sz="2000" dirty="0" smtClean="0"/>
              <a:t> provides for a harmonised set of </a:t>
            </a:r>
            <a:r>
              <a:rPr lang="en-GB" sz="2000" dirty="0" err="1" smtClean="0"/>
              <a:t>criminallisations</a:t>
            </a:r>
            <a:r>
              <a:rPr lang="en-GB" sz="2000" dirty="0" smtClean="0"/>
              <a:t>, introducing a high standard of child </a:t>
            </a:r>
            <a:r>
              <a:rPr lang="en-GB" sz="2000" dirty="0" err="1" smtClean="0"/>
              <a:t>protection,enabling</a:t>
            </a:r>
            <a:r>
              <a:rPr lang="en-GB" sz="2000" dirty="0" smtClean="0"/>
              <a:t> criminal prosecutions</a:t>
            </a:r>
          </a:p>
          <a:p>
            <a:r>
              <a:rPr lang="en-GB" sz="2000" dirty="0" smtClean="0"/>
              <a:t>Dual criminality requirement for international co-operation </a:t>
            </a:r>
            <a:endParaRPr lang="en-GB" sz="2000" noProof="0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Zagreb, October 27-28, 2011.</a:t>
            </a:r>
            <a:endParaRPr lang="en-US" dirty="0"/>
          </a:p>
        </p:txBody>
      </p:sp>
      <p:sp>
        <p:nvSpPr>
          <p:cNvPr id="5" name="Vijfhoek 4"/>
          <p:cNvSpPr/>
          <p:nvPr/>
        </p:nvSpPr>
        <p:spPr>
          <a:xfrm>
            <a:off x="2845942" y="924674"/>
            <a:ext cx="575352" cy="410966"/>
          </a:xfrm>
          <a:prstGeom prst="homePlate">
            <a:avLst>
              <a:gd name="adj" fmla="val 48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31976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978_slide">
  <a:themeElements>
    <a:clrScheme name="Kantoorthema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Kantoorthem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oorthema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oorthema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ind_1978_slide</Template>
  <TotalTime>262</TotalTime>
  <Words>569</Words>
  <Application>Microsoft Office PowerPoint</Application>
  <PresentationFormat>Diavoorstelling (4:3)</PresentationFormat>
  <Paragraphs>147</Paragraphs>
  <Slides>11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ind_1978_slide</vt:lpstr>
      <vt:lpstr>1_Default Design</vt:lpstr>
      <vt:lpstr>Child Abuse and Criminal Law</vt:lpstr>
      <vt:lpstr>Agenda</vt:lpstr>
      <vt:lpstr> Child Abuse and Internet</vt:lpstr>
      <vt:lpstr>Child abuse and internet, cont’d</vt:lpstr>
      <vt:lpstr>Budapest vs Lanzarote: Criminal Provisions</vt:lpstr>
      <vt:lpstr>Criminal Procedural Law</vt:lpstr>
      <vt:lpstr>International co-operation</vt:lpstr>
      <vt:lpstr>Dia 8</vt:lpstr>
      <vt:lpstr> Concluding Remarks</vt:lpstr>
      <vt:lpstr>Concl. Remarks- cont’d</vt:lpstr>
      <vt:lpstr>Article 9 CCC  Article 19 Lzt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protection and Criminal Law</dc:title>
  <dc:creator>kaspersen</dc:creator>
  <cp:lastModifiedBy>kaspersen</cp:lastModifiedBy>
  <cp:revision>29</cp:revision>
  <dcterms:created xsi:type="dcterms:W3CDTF">2011-10-13T13:28:00Z</dcterms:created>
  <dcterms:modified xsi:type="dcterms:W3CDTF">2011-10-27T10:01:16Z</dcterms:modified>
</cp:coreProperties>
</file>